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7" r:id="rId1"/>
  </p:sldMasterIdLst>
  <p:notesMasterIdLst>
    <p:notesMasterId r:id="rId21"/>
  </p:notesMasterIdLst>
  <p:sldIdLst>
    <p:sldId id="285" r:id="rId2"/>
    <p:sldId id="295" r:id="rId3"/>
    <p:sldId id="296" r:id="rId4"/>
    <p:sldId id="303" r:id="rId5"/>
    <p:sldId id="298" r:id="rId6"/>
    <p:sldId id="299" r:id="rId7"/>
    <p:sldId id="300" r:id="rId8"/>
    <p:sldId id="301" r:id="rId9"/>
    <p:sldId id="302" r:id="rId10"/>
    <p:sldId id="297" r:id="rId11"/>
    <p:sldId id="287" r:id="rId12"/>
    <p:sldId id="288" r:id="rId13"/>
    <p:sldId id="289" r:id="rId14"/>
    <p:sldId id="290" r:id="rId15"/>
    <p:sldId id="286" r:id="rId16"/>
    <p:sldId id="291" r:id="rId17"/>
    <p:sldId id="292" r:id="rId18"/>
    <p:sldId id="293" r:id="rId19"/>
    <p:sldId id="29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19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5773" autoAdjust="0"/>
  </p:normalViewPr>
  <p:slideViewPr>
    <p:cSldViewPr snapToGrid="0">
      <p:cViewPr varScale="1">
        <p:scale>
          <a:sx n="75" d="100"/>
          <a:sy n="75" d="100"/>
        </p:scale>
        <p:origin x="67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0ED51-D4C1-4A1D-8229-F0F3C4BE4B04}" type="datetimeFigureOut">
              <a:rPr lang="en-CA" smtClean="0"/>
              <a:t>2024-04-15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7DA1B-89AF-4507-8A56-B2DF9307FE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115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849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1124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5433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885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007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430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7835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7DA1B-89AF-4507-8A56-B2DF9307FE2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8893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294EEA-1E63-4E37-A078-48C08D6BB45C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478F3-1A8F-4D00-A585-CA92519E2FE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CE0D87-7377-4E4A-8F27-479B73F68873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5CB5F6-0456-4C5A-8186-E869123311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D2BFA-0909-4F27-8652-C208FEE866E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3F554-4953-4A0F-A04E-279F0B57CCA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05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80226F-DD82-4688-9177-33C50E96FF21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F3D3C-82A2-4215-B794-5E0116C9B0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6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124B0D-6D33-4ABE-980F-180A0EAA1606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2D057-12BB-4BC9-92DD-F3218302CC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6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8FE0D3-B755-4890-A7AE-77B35A673BF6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A4D72-EAFA-4FE4-997E-DC3B58473D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14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92D4F-44CB-42AB-8FBA-C31C8577B8E8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1A45F-C24B-4A44-84F5-E5757A15EF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0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DE0B21-7E7D-47A0-80D6-7E7481DF1987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20D02-8F8E-4474-B2C7-04EE65C61E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3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E4877D-28F3-44E3-A85A-630D4A0E874A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090BB-3CE2-44BC-966F-81E2EBD8D8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8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650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4801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316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063463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6354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326208-5ACE-4354-81E3-8712D47CBD84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AA083-A4B2-4532-91C8-E364D2CC937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24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D49C30-5D5B-42B7-ABB1-A9D606B85A95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7CA0D-F168-4A1F-ADCF-5AB8A6871B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19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625A6C-B9DE-4912-AD9F-85205250467D}" type="datetimeFigureOut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994361B-E1F9-4B70-A6DC-280CFA568D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63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wand.com/ta/%E0%AE%A8%E0%AF%88%E0%AE%AF%E0%AE%BE%E0%AE%B1%E0%AF%81_(%E0%AE%AE%E0%AF%81%E0%AE%B2%E0%AF%8D%E0%AE%B2%E0%AF%88%E0%AE%A4%E0%AF%8D%E0%AE%A4%E0%AF%80%E0%AE%B5%E0%AF%81)" TargetMode="External"/><Relationship Id="rId13" Type="http://schemas.openxmlformats.org/officeDocument/2006/relationships/hyperlink" Target="https://www.wikiwand.com/ta/%E0%AE%AA%E0%AF%87%E0%AE%B0%E0%AE%BE%E0%AE%B1%E0%AF%81_(%E0%AE%86%E0%AE%B1%E0%AF%81)" TargetMode="External"/><Relationship Id="rId3" Type="http://schemas.openxmlformats.org/officeDocument/2006/relationships/hyperlink" Target="https://www.wikiwand.com/ta/%E0%AE%85%E0%AE%B0%E0%AF%81%E0%AE%B5%E0%AE%BF_%E0%AE%86%E0%AE%B1%E0%AF%81" TargetMode="External"/><Relationship Id="rId7" Type="http://schemas.openxmlformats.org/officeDocument/2006/relationships/hyperlink" Target="https://www.wikiwand.com/ta/%E0%AE%A8%E0%AF%88%E0%AE%AF%E0%AE%BE%E0%AE%B1%E0%AF%81_(%E0%AE%AE%E0%AE%A9%E0%AF%8D%E0%AE%A9%E0%AE%BE%E0%AE%B0%E0%AF%8D)" TargetMode="External"/><Relationship Id="rId12" Type="http://schemas.openxmlformats.org/officeDocument/2006/relationships/hyperlink" Target="https://www.wikiwand.com/ta/%E0%AE%AA%E0%AE%B1%E0%AE%99%E0%AF%8D%E0%AE%95%E0%AE%BF_%E0%AE%86%E0%AE%B1%E0%AF%81" TargetMode="External"/><Relationship Id="rId2" Type="http://schemas.openxmlformats.org/officeDocument/2006/relationships/hyperlink" Target="https://www.wikiwand.com/ta/%E0%AE%85%E0%AE%95%E0%AF%8D%E0%AE%95%E0%AE%B0%E0%AE%BE%E0%AE%AF%E0%AE%A9%E0%AF%8D_%E0%AE%86%E0%AE%B1%E0%AF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kiwand.com/ta/%E0%AE%AE%E0%AE%A9%E0%AF%8D%E0%AE%9F%E0%AF%86%E0%AE%95%E0%AE%B2%E0%AF%8D_%E0%AE%86%E0%AE%B1%E0%AF%81" TargetMode="External"/><Relationship Id="rId11" Type="http://schemas.openxmlformats.org/officeDocument/2006/relationships/hyperlink" Target="https://www.wikiwand.com/ta/%E0%AE%AA%E0%AE%B2%E0%AF%8D%E0%AE%B2%E0%AE%B5%E0%AE%B0%E0%AE%BE%E0%AE%AF%E0%AE%A9%E0%AF%8D%E0%AE%95%E0%AE%9F%E0%AF%8D%E0%AE%9F%E0%AF%81_%E0%AE%86%E0%AE%B1%E0%AF%81" TargetMode="External"/><Relationship Id="rId5" Type="http://schemas.openxmlformats.org/officeDocument/2006/relationships/hyperlink" Target="https://www.wikiwand.com/ta/%E0%AE%95%E0%AF%8B%E0%AE%9F%E0%AE%BE%E0%AE%B2%E0%AE%BF%E0%AE%95%E0%AF%8D%E0%AE%95%E0%AE%B2%E0%AF%81_%E0%AE%86%E0%AE%B1%E0%AF%81" TargetMode="External"/><Relationship Id="rId15" Type="http://schemas.openxmlformats.org/officeDocument/2006/relationships/hyperlink" Target="https://www.wikiwand.com/ta/%E0%AE%A4%E0%AF%87%E0%AE%B0%E0%AE%BE%E0%AE%B5%E0%AE%BF%E0%AE%B2%E0%AF%8D_%E0%AE%86%E0%AE%B1%E0%AF%81" TargetMode="External"/><Relationship Id="rId10" Type="http://schemas.openxmlformats.org/officeDocument/2006/relationships/hyperlink" Target="https://www.wikiwand.com/ta/%E0%AE%AA%E0%AE%BE%E0%AE%B2%E0%AE%BF_%E0%AE%86%E0%AE%B1%E0%AF%81" TargetMode="External"/><Relationship Id="rId4" Type="http://schemas.openxmlformats.org/officeDocument/2006/relationships/hyperlink" Target="https://www.wikiwand.com/ta/%E0%AE%95%E0%AE%A9%E0%AE%95%E0%AE%B0%E0%AE%BE%E0%AE%AF%E0%AE%A9%E0%AF%8D_%E0%AE%86%E0%AE%B1%E0%AF%81" TargetMode="External"/><Relationship Id="rId9" Type="http://schemas.openxmlformats.org/officeDocument/2006/relationships/hyperlink" Target="https://www.wikiwand.com/ta/%E0%AE%A8%E0%AF%86%E0%AE%A4%E0%AF%86%E0%AE%B2%E0%AE%BF_%E0%AE%86%E0%AE%B1%E0%AF%81" TargetMode="External"/><Relationship Id="rId14" Type="http://schemas.openxmlformats.org/officeDocument/2006/relationships/hyperlink" Target="https://www.wikiwand.com/ta/%E0%AE%AA%E0%AE%BF%E0%AE%B0%E0%AE%AE%E0%AE%A8%E0%AF%8D%E0%AE%A4%E0%AE%B2%E0%AE%BE%E0%AE%B1%E0%AF%81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608183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5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urworld.unu.edu/en/how-millions-of-farmers-are-advancing-agriculture-for-themselves" TargetMode="External"/><Relationship Id="rId11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16.jpg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arulprasad/258930600/" TargetMode="External"/><Relationship Id="rId9" Type="http://schemas.openxmlformats.org/officeDocument/2006/relationships/hyperlink" Target="https://pixabay.com/en/combine-harvester-farming-156674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Sri_Lankan_civil_war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a mustache and glasses&#10;&#10;Description automatically generated with medium confidence">
            <a:extLst>
              <a:ext uri="{FF2B5EF4-FFF2-40B4-BE49-F238E27FC236}">
                <a16:creationId xmlns:a16="http://schemas.microsoft.com/office/drawing/2014/main" id="{A6C357E0-1690-B389-A27E-F456B253D2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08"/>
          <a:stretch/>
        </p:blipFill>
        <p:spPr>
          <a:xfrm>
            <a:off x="20" y="-1"/>
            <a:ext cx="5536714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CE47334-FD8C-DFD7-86F3-1574F8D74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1678665"/>
            <a:ext cx="5210400" cy="2372168"/>
          </a:xfrm>
        </p:spPr>
        <p:txBody>
          <a:bodyPr>
            <a:normAutofit/>
          </a:bodyPr>
          <a:lstStyle/>
          <a:p>
            <a:pPr algn="l" defTabSz="914377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CA" sz="2600" b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வன்னிப் பிரதேச சமூக,பொருளாதார நிலைமைகளும் சமகாலத்தில் எதிர்கொள்ளும் சவால்களும்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3FE40-DB44-6168-50A4-591012353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2387" y="4622242"/>
            <a:ext cx="5938575" cy="525490"/>
          </a:xfrm>
        </p:spPr>
        <p:txBody>
          <a:bodyPr rtlCol="0">
            <a:noAutofit/>
          </a:bodyPr>
          <a:lstStyle/>
          <a:p>
            <a:pPr defTabSz="914377" fontAlgn="auto">
              <a:spcAft>
                <a:spcPts val="0"/>
              </a:spcAft>
              <a:defRPr/>
            </a:pPr>
            <a:r>
              <a:rPr lang="en-CA" sz="3200" b="1">
                <a:ln w="19050">
                  <a:solidFill>
                    <a:schemeClr val="accent2"/>
                  </a:solidFill>
                  <a:prstDash val="solid"/>
                </a:ln>
                <a:latin typeface="Amasis MT Pro" panose="020B0604020202020204" pitchFamily="18" charset="0"/>
              </a:rPr>
              <a:t>திரு.சு.திருஞானம் B.Ed. அவர்கள்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6" name="Isosceles Triangle 106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6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70" name="Isosceles Triangle 106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71" name="Isosceles Triangle 107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C8F437CA-EDD1-C69F-FF44-2D03224614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5" b="21103"/>
          <a:stretch/>
        </p:blipFill>
        <p:spPr bwMode="auto">
          <a:xfrm>
            <a:off x="20" y="252418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68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59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0" name="Isosceles Triangle 2059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1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2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3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4" name="Isosceles Triangle 2063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F0656BFA-9C98-404D-A9A8-62F85430C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Rectangle 2068">
            <a:extLst>
              <a:ext uri="{FF2B5EF4-FFF2-40B4-BE49-F238E27FC236}">
                <a16:creationId xmlns:a16="http://schemas.microsoft.com/office/drawing/2014/main" id="{2CEFF5E2-6478-4C20-B0EB-864D7BD0A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7:-District profile of Northern Province | Download Scientific Diagram">
            <a:extLst>
              <a:ext uri="{FF2B5EF4-FFF2-40B4-BE49-F238E27FC236}">
                <a16:creationId xmlns:a16="http://schemas.microsoft.com/office/drawing/2014/main" id="{E1B6DFDE-F59A-D903-F772-B6BDFDACDF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887" y="1146457"/>
            <a:ext cx="8952224" cy="458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434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11" name="Group 819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200" name="Straight Connector 819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1" name="Straight Connector 820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0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4" name="Isosceles Triangle 820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8" name="Isosceles Triangle 820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209" name="Isosceles Triangle 820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A00E40-64A8-4C1D-92A5-46F2D4533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5103627"/>
            <a:ext cx="7673801" cy="15842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வன்னியின் வளம்மிகு நதிகள்</a:t>
            </a:r>
          </a:p>
        </p:txBody>
      </p:sp>
      <p:pic>
        <p:nvPicPr>
          <p:cNvPr id="8194" name="Picture 2" descr="No photo description available.">
            <a:extLst>
              <a:ext uri="{FF2B5EF4-FFF2-40B4-BE49-F238E27FC236}">
                <a16:creationId xmlns:a16="http://schemas.microsoft.com/office/drawing/2014/main" id="{C10231AC-F418-ECA2-3A8A-2D5A4C56F2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5" b="57040"/>
          <a:stretch/>
        </p:blipFill>
        <p:spPr bwMode="auto">
          <a:xfrm>
            <a:off x="587228" y="508059"/>
            <a:ext cx="9424765" cy="53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183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7" name="Group 4102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104" name="Straight Connector 4103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5" name="Straight Connector 4104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06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07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08" name="Isosceles Triangle 4107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09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10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11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12" name="Isosceles Triangle 4111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13" name="Isosceles Triangle 4112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pic>
        <p:nvPicPr>
          <p:cNvPr id="4098" name="Picture 2" descr="வளத்தை பாதுகாக்க கோரி வனத்தில் ஆர்ப்பாட்டம் : - Global Tamil News">
            <a:extLst>
              <a:ext uri="{FF2B5EF4-FFF2-40B4-BE49-F238E27FC236}">
                <a16:creationId xmlns:a16="http://schemas.microsoft.com/office/drawing/2014/main" id="{07B2C351-0A4D-25E1-696D-9A3CF45E73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9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E07EF-D606-50F0-50D5-E4E35D6C8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122" name="Picture 2" descr="முல்லை சட்டவிரோத மணல் அகழ்வு விவகாரம், | importmirror.com">
            <a:extLst>
              <a:ext uri="{FF2B5EF4-FFF2-40B4-BE49-F238E27FC236}">
                <a16:creationId xmlns:a16="http://schemas.microsoft.com/office/drawing/2014/main" id="{29C909EF-03F0-C7C2-AD95-DD9635DBB5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04" y="2160588"/>
            <a:ext cx="5824430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37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6" name="Group 6165">
            <a:extLst>
              <a:ext uri="{FF2B5EF4-FFF2-40B4-BE49-F238E27FC236}">
                <a16:creationId xmlns:a16="http://schemas.microsoft.com/office/drawing/2014/main" id="{90A61547-2555-4DE2-A37F-A53E54917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167" name="Straight Connector 6166">
              <a:extLst>
                <a:ext uri="{FF2B5EF4-FFF2-40B4-BE49-F238E27FC236}">
                  <a16:creationId xmlns:a16="http://schemas.microsoft.com/office/drawing/2014/main" id="{5C2447E0-8F0D-479C-94E4-82BC8EB68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8" name="Straight Connector 6167">
              <a:extLst>
                <a:ext uri="{FF2B5EF4-FFF2-40B4-BE49-F238E27FC236}">
                  <a16:creationId xmlns:a16="http://schemas.microsoft.com/office/drawing/2014/main" id="{1F943397-DCDD-44CB-BBA9-9510B769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69" name="Rectangle 23">
              <a:extLst>
                <a:ext uri="{FF2B5EF4-FFF2-40B4-BE49-F238E27FC236}">
                  <a16:creationId xmlns:a16="http://schemas.microsoft.com/office/drawing/2014/main" id="{E2630ADC-31DB-4C48-AC4A-DAAE5A7B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0" name="Rectangle 25">
              <a:extLst>
                <a:ext uri="{FF2B5EF4-FFF2-40B4-BE49-F238E27FC236}">
                  <a16:creationId xmlns:a16="http://schemas.microsoft.com/office/drawing/2014/main" id="{2CA5C44E-F54E-47E0-8989-4D8686B33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1" name="Isosceles Triangle 6170">
              <a:extLst>
                <a:ext uri="{FF2B5EF4-FFF2-40B4-BE49-F238E27FC236}">
                  <a16:creationId xmlns:a16="http://schemas.microsoft.com/office/drawing/2014/main" id="{FF54E15E-830B-4375-A239-4C51954DE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2" name="Rectangle 27">
              <a:extLst>
                <a:ext uri="{FF2B5EF4-FFF2-40B4-BE49-F238E27FC236}">
                  <a16:creationId xmlns:a16="http://schemas.microsoft.com/office/drawing/2014/main" id="{CB37E322-FF7E-4872-BD6B-50A48CBEA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3" name="Rectangle 28">
              <a:extLst>
                <a:ext uri="{FF2B5EF4-FFF2-40B4-BE49-F238E27FC236}">
                  <a16:creationId xmlns:a16="http://schemas.microsoft.com/office/drawing/2014/main" id="{710D0C1E-D2F8-45B2-AE14-1AC8E976F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4" name="Rectangle 29">
              <a:extLst>
                <a:ext uri="{FF2B5EF4-FFF2-40B4-BE49-F238E27FC236}">
                  <a16:creationId xmlns:a16="http://schemas.microsoft.com/office/drawing/2014/main" id="{3216331B-17D0-4167-ABD2-B2198058C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5" name="Isosceles Triangle 6174">
              <a:extLst>
                <a:ext uri="{FF2B5EF4-FFF2-40B4-BE49-F238E27FC236}">
                  <a16:creationId xmlns:a16="http://schemas.microsoft.com/office/drawing/2014/main" id="{A53A7A96-3806-4BB3-91DE-6EED48AC7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176" name="Isosceles Triangle 6175">
              <a:extLst>
                <a:ext uri="{FF2B5EF4-FFF2-40B4-BE49-F238E27FC236}">
                  <a16:creationId xmlns:a16="http://schemas.microsoft.com/office/drawing/2014/main" id="{F8C2B86C-EE71-466E-8991-503F9C9C1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pic>
        <p:nvPicPr>
          <p:cNvPr id="6148" name="Picture 4" descr="வளத்தை பாதுகாக்க கோரி வனத்தில் ஆர்ப்பாட்டம் : - Global Tamil News">
            <a:extLst>
              <a:ext uri="{FF2B5EF4-FFF2-40B4-BE49-F238E27FC236}">
                <a16:creationId xmlns:a16="http://schemas.microsoft.com/office/drawing/2014/main" id="{64488E01-6E14-A24C-4810-9F2C363C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513" y="800768"/>
            <a:ext cx="5574379" cy="372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வன்னி தமிழ் மக்கள் ஒன்றியம்">
            <a:extLst>
              <a:ext uri="{FF2B5EF4-FFF2-40B4-BE49-F238E27FC236}">
                <a16:creationId xmlns:a16="http://schemas.microsoft.com/office/drawing/2014/main" id="{A05C8D28-7C42-A64E-0492-731A29537A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769"/>
          <a:stretch/>
        </p:blipFill>
        <p:spPr bwMode="auto">
          <a:xfrm>
            <a:off x="6253081" y="609600"/>
            <a:ext cx="4225744" cy="53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236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5" name="Rectangle 7194">
            <a:extLst>
              <a:ext uri="{FF2B5EF4-FFF2-40B4-BE49-F238E27FC236}">
                <a16:creationId xmlns:a16="http://schemas.microsoft.com/office/drawing/2014/main" id="{4BE9D4C4-9FA3-4885-A769-301639CC7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172" name="Picture 4" descr="Forestry">
            <a:extLst>
              <a:ext uri="{FF2B5EF4-FFF2-40B4-BE49-F238E27FC236}">
                <a16:creationId xmlns:a16="http://schemas.microsoft.com/office/drawing/2014/main" id="{D6502C3E-B952-8893-2E7F-BD1CBCD48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4" r="6300" b="-1"/>
          <a:stretch/>
        </p:blipFill>
        <p:spPr bwMode="auto">
          <a:xfrm>
            <a:off x="4296867" y="5"/>
            <a:ext cx="4831627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19ADC9B-6CD2-BA20-4D2F-C34D7951D1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7" r="11940" b="-2"/>
          <a:stretch/>
        </p:blipFill>
        <p:spPr bwMode="auto">
          <a:xfrm>
            <a:off x="4041994" y="-4"/>
            <a:ext cx="8139373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8" name="Title 1">
            <a:extLst>
              <a:ext uri="{FF2B5EF4-FFF2-40B4-BE49-F238E27FC236}">
                <a16:creationId xmlns:a16="http://schemas.microsoft.com/office/drawing/2014/main" id="{FBE32BB1-2639-8AD9-9B72-475B76604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76489"/>
            <a:ext cx="3749061" cy="150846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/>
              <a:t>முல்லைத்தீவு வளப்பாதுகாப்பு</a:t>
            </a:r>
          </a:p>
        </p:txBody>
      </p:sp>
      <p:sp>
        <p:nvSpPr>
          <p:cNvPr id="7197" name="Isosceles Triangle 7196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7190" name="Content Placeholder 7191">
            <a:extLst>
              <a:ext uri="{FF2B5EF4-FFF2-40B4-BE49-F238E27FC236}">
                <a16:creationId xmlns:a16="http://schemas.microsoft.com/office/drawing/2014/main" id="{588BDEB1-3CFE-1EF4-0867-6E93DF61A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95618"/>
            <a:ext cx="3749061" cy="3005289"/>
          </a:xfrm>
        </p:spPr>
        <p:txBody>
          <a:bodyPr>
            <a:norm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94912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3E03-4B48-90A1-1069-858351886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49285-4A53-4484-E35A-DEA8B7C0D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50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021DD-7B97-E5E6-3B3B-7A18EDBC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B8C2F5-3573-0DFF-DB06-6CDAB3CF6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1625" y="2158207"/>
          <a:ext cx="8108788" cy="3886200"/>
        </p:xfrm>
        <a:graphic>
          <a:graphicData uri="http://schemas.openxmlformats.org/drawingml/2006/table">
            <a:tbl>
              <a:tblPr/>
              <a:tblGrid>
                <a:gridCol w="4054394">
                  <a:extLst>
                    <a:ext uri="{9D8B030D-6E8A-4147-A177-3AD203B41FA5}">
                      <a16:colId xmlns:a16="http://schemas.microsoft.com/office/drawing/2014/main" val="594093401"/>
                    </a:ext>
                  </a:extLst>
                </a:gridCol>
                <a:gridCol w="4054394">
                  <a:extLst>
                    <a:ext uri="{9D8B030D-6E8A-4147-A177-3AD203B41FA5}">
                      <a16:colId xmlns:a16="http://schemas.microsoft.com/office/drawing/2014/main" val="1763304921"/>
                    </a:ext>
                  </a:extLst>
                </a:gridCol>
              </a:tblGrid>
              <a:tr h="258762">
                <a:tc>
                  <a:txBody>
                    <a:bodyPr/>
                    <a:lstStyle/>
                    <a:p>
                      <a:pPr algn="ctr"/>
                      <a:r>
                        <a:rPr lang="ta-IN" sz="1700">
                          <a:effectLst/>
                        </a:rPr>
                        <a:t>இலக்கம்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a-IN" sz="1700">
                          <a:effectLst/>
                        </a:rPr>
                        <a:t>ஆற்றின் பெயர்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148732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2" tooltip="அக்கராயன் ஆறு"/>
                        </a:rPr>
                        <a:t>அக்கராயன்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733376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3" tooltip="அருவி ஆறு"/>
                        </a:rPr>
                        <a:t>அருவி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553565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4" tooltip="கனகராயன் ஆறு"/>
                        </a:rPr>
                        <a:t>கனகராயன்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641242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5" tooltip="கோடாலிக்கலு ஆறு"/>
                        </a:rPr>
                        <a:t>கோடாலிக்கலு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188714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6" tooltip="மன்டெகல் ஆறு"/>
                        </a:rPr>
                        <a:t>மன்டெகல்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412153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7" tooltip="நையாறு (மன்னார்)"/>
                        </a:rPr>
                        <a:t>நையாறு மன்னார்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64893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8" tooltip="நையாறு (முல்லைத்தீவு)"/>
                        </a:rPr>
                        <a:t>நையாறு முல்லைத்தீவு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8412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9" tooltip="நெதெலி ஆறு"/>
                        </a:rPr>
                        <a:t>நெதெலி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656144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0" tooltip="பாலி ஆறு"/>
                        </a:rPr>
                        <a:t>பாலி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20551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1" tooltip="பல்லவராயன்கட்டு ஆறு"/>
                        </a:rPr>
                        <a:t>பல்லவராயன்கட்டு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52297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2" tooltip="பறங்கி ஆறு"/>
                        </a:rPr>
                        <a:t>பறங்கி ஆறு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1190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3" tooltip="பேராறு (ஆறு)"/>
                        </a:rPr>
                        <a:t>பேராறு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46101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4" tooltip="பிரமந்தலாறு"/>
                        </a:rPr>
                        <a:t>பிரமந்தலாறு</a:t>
                      </a:r>
                      <a:endParaRPr lang="ta-IN" sz="17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22813"/>
                  </a:ext>
                </a:extLst>
              </a:tr>
              <a:tr h="258762">
                <a:tc>
                  <a:txBody>
                    <a:bodyPr/>
                    <a:lstStyle/>
                    <a:p>
                      <a:r>
                        <a:rPr lang="en-CA" sz="1700">
                          <a:effectLst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a-IN" sz="1700" u="none" strike="noStrike">
                          <a:effectLst/>
                          <a:latin typeface="inherit"/>
                          <a:hlinkClick r:id="rId15" tooltip="தேராவில் ஆறு"/>
                        </a:rPr>
                        <a:t>தேராவில் ஆறு</a:t>
                      </a:r>
                      <a:r>
                        <a:rPr lang="ta-IN" sz="1700">
                          <a:effectLst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954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598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1A27D-86CD-9876-1712-82F7455F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759748"/>
          </a:xfrm>
        </p:spPr>
        <p:txBody>
          <a:bodyPr anchor="ctr"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அறிமுகம்:</a:t>
            </a:r>
          </a:p>
        </p:txBody>
      </p:sp>
      <p:pic>
        <p:nvPicPr>
          <p:cNvPr id="4" name="Picture 2" descr="சூடு மிதித்தல் | Analai Express | அனலை எக்ஸ்பிறஸ்">
            <a:extLst>
              <a:ext uri="{FF2B5EF4-FFF2-40B4-BE49-F238E27FC236}">
                <a16:creationId xmlns:a16="http://schemas.microsoft.com/office/drawing/2014/main" id="{92CA63AC-E130-1CFF-692A-64579C8E0C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6" r="30075" b="-1"/>
          <a:stretch/>
        </p:blipFill>
        <p:spPr bwMode="auto">
          <a:xfrm>
            <a:off x="818608" y="1168399"/>
            <a:ext cx="4185204" cy="516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F465-504E-D491-79E0-5E8698D6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77" y="1469283"/>
            <a:ext cx="6779008" cy="462112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endParaRPr lang="en-CA" sz="1500">
              <a:ln w="2222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CA" sz="1500" b="1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வன்னிப் பிரதேச புவியியல் சார்பான எல்லைகள் தொடர்பான நோக்கு:</a:t>
            </a:r>
          </a:p>
          <a:p>
            <a:pPr lvl="3">
              <a:lnSpc>
                <a:spcPct val="90000"/>
              </a:lnSpc>
            </a:pPr>
            <a:r>
              <a:rPr lang="en-CA" sz="1500" b="1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படவிளகமும்</a:t>
            </a:r>
          </a:p>
          <a:p>
            <a:pPr lvl="3">
              <a:lnSpc>
                <a:spcPct val="90000"/>
              </a:lnSpc>
            </a:pPr>
            <a:r>
              <a:rPr lang="en-CA" sz="1500" b="1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புள்ளிவிபர ஆதாரங்களும்</a:t>
            </a:r>
          </a:p>
          <a:p>
            <a:pPr marL="228600" lvl="3">
              <a:lnSpc>
                <a:spcPct val="90000"/>
              </a:lnSpc>
            </a:pPr>
            <a:endParaRPr lang="en-CA" sz="1500">
              <a:ln w="2222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500" b="1">
                <a:solidFill>
                  <a:srgbClr val="FFFFFF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வரலாற்றுச் சார்பான நோக்கு</a:t>
            </a:r>
          </a:p>
          <a:p>
            <a:pPr marL="133350" lvl="3" indent="0">
              <a:lnSpc>
                <a:spcPct val="90000"/>
              </a:lnSpc>
              <a:buNone/>
            </a:pPr>
            <a:endParaRPr lang="en-CA" sz="1500" b="1">
              <a:solidFill>
                <a:srgbClr val="FFFFFF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500" b="1">
                <a:solidFill>
                  <a:srgbClr val="FFFFFF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சமூகம் சார்பான நோக்கும், நிலையும்</a:t>
            </a:r>
          </a:p>
          <a:p>
            <a:pPr marL="1733550" lvl="6">
              <a:lnSpc>
                <a:spcPct val="90000"/>
              </a:lnSpc>
            </a:pPr>
            <a:r>
              <a:rPr lang="en-CA" sz="1500" b="1">
                <a:solidFill>
                  <a:srgbClr val="FFFFFF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சமூகநிலையும் </a:t>
            </a:r>
          </a:p>
          <a:p>
            <a:pPr marL="1733550" lvl="6">
              <a:lnSpc>
                <a:spcPct val="90000"/>
              </a:lnSpc>
            </a:pPr>
            <a:r>
              <a:rPr lang="en-CA" sz="1500" b="1">
                <a:solidFill>
                  <a:srgbClr val="FFFFFF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பண்பாட்டு மாற்றங்களும்</a:t>
            </a:r>
          </a:p>
        </p:txBody>
      </p:sp>
    </p:spTree>
    <p:extLst>
      <p:ext uri="{BB962C8B-B14F-4D97-AF65-F5344CB8AC3E}">
        <p14:creationId xmlns:p14="http://schemas.microsoft.com/office/powerpoint/2010/main" val="2836185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A27D-86CD-9876-1712-82F7455F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353" y="217715"/>
            <a:ext cx="3737268" cy="707571"/>
          </a:xfrm>
        </p:spPr>
        <p:txBody>
          <a:bodyPr>
            <a:normAutofit/>
          </a:bodyPr>
          <a:lstStyle/>
          <a:p>
            <a:r>
              <a:rPr lang="en-CA"/>
              <a:t>அறிமுகம்: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F465-504E-D491-79E0-5E8698D6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8" y="925286"/>
            <a:ext cx="7217228" cy="59165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CA" sz="1000">
              <a:ln w="22225">
                <a:solidFill>
                  <a:schemeClr val="accent2"/>
                </a:solidFill>
                <a:prstDash val="solid"/>
              </a:ln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CA" sz="16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பொருளாதார அலகுகளும் துறைகளும் </a:t>
            </a:r>
          </a:p>
          <a:p>
            <a:pPr lvl="3">
              <a:lnSpc>
                <a:spcPct val="90000"/>
              </a:lnSpc>
            </a:pPr>
            <a:r>
              <a:rPr lang="en-CA" sz="16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விவசாயமும் வளமும்</a:t>
            </a:r>
          </a:p>
          <a:p>
            <a:pPr lvl="3">
              <a:lnSpc>
                <a:spcPct val="90000"/>
              </a:lnSpc>
            </a:pPr>
            <a:r>
              <a:rPr lang="en-CA" sz="16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மீன்பிடித் தொழிலும் வளமும்</a:t>
            </a:r>
          </a:p>
          <a:p>
            <a:pPr lvl="3">
              <a:lnSpc>
                <a:spcPct val="90000"/>
              </a:lnSpc>
            </a:pPr>
            <a:r>
              <a:rPr lang="en-CA" sz="16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சிறுகைத்தொழில் முயற்சிகள்</a:t>
            </a:r>
          </a:p>
          <a:p>
            <a:pPr lvl="3">
              <a:lnSpc>
                <a:spcPct val="90000"/>
              </a:lnSpc>
            </a:pPr>
            <a:r>
              <a:rPr lang="en-CA" sz="16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விலங்குவேளாண்மையும் அதன் வளமும்</a:t>
            </a:r>
          </a:p>
          <a:p>
            <a:pPr marL="228600" lvl="3">
              <a:lnSpc>
                <a:spcPct val="90000"/>
              </a:lnSpc>
            </a:pPr>
            <a:endParaRPr lang="en-CA" sz="1600">
              <a:ln w="22225">
                <a:solidFill>
                  <a:schemeClr val="accent2"/>
                </a:solidFill>
                <a:prstDash val="solid"/>
              </a:ln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விவசாயம்</a:t>
            </a:r>
          </a:p>
          <a:p>
            <a:pPr marL="1504950" lvl="5" indent="-457200">
              <a:lnSpc>
                <a:spcPct val="90000"/>
              </a:lnSpc>
              <a:buAutoNum type="arabicPeriod"/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நெற்பயிற் செய்கை</a:t>
            </a:r>
          </a:p>
          <a:p>
            <a:pPr marL="1504950" lvl="5" indent="-457200">
              <a:lnSpc>
                <a:spcPct val="90000"/>
              </a:lnSpc>
              <a:buAutoNum type="arabicPeriod"/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உப உணவுப் பயிர்ச்செய்கை</a:t>
            </a:r>
          </a:p>
          <a:p>
            <a:pPr marL="1504950" lvl="5" indent="-457200">
              <a:lnSpc>
                <a:spcPct val="90000"/>
              </a:lnSpc>
              <a:buAutoNum type="arabicPeriod"/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பழ வககைகளின் உற்பத்தி</a:t>
            </a:r>
          </a:p>
          <a:p>
            <a:pPr marL="1047750" lvl="5" indent="0">
              <a:lnSpc>
                <a:spcPct val="90000"/>
              </a:lnSpc>
              <a:buNone/>
            </a:pPr>
            <a:endParaRPr lang="en-CA" sz="1600" b="1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விவசாயப் பிரதேச சனத்தொகைப் பரம்பலும் அதன் நோக்கமும்</a:t>
            </a:r>
          </a:p>
          <a:p>
            <a:pPr marL="361950" lvl="3">
              <a:lnSpc>
                <a:spcPct val="90000"/>
              </a:lnSpc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நீர்வள நிலமைகளும் அதன் விருத்தியும்</a:t>
            </a:r>
          </a:p>
          <a:p>
            <a:pPr marL="361950" lvl="3">
              <a:lnSpc>
                <a:spcPct val="90000"/>
              </a:lnSpc>
            </a:pPr>
            <a:r>
              <a:rPr lang="en-CA" sz="16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விவசாயத்தின் தற்போதைய உற்பத்தி நிலையும் அதன் போக்கும்</a:t>
            </a:r>
            <a:endParaRPr lang="en-CA" sz="1000" b="1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5" name="Picture 2" descr="قد تكون صورة لـ ‏عشب‏">
            <a:extLst>
              <a:ext uri="{FF2B5EF4-FFF2-40B4-BE49-F238E27FC236}">
                <a16:creationId xmlns:a16="http://schemas.microsoft.com/office/drawing/2014/main" id="{93556960-3757-8B8D-AD79-F4CF575E8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7" r="16610" b="-1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1" name="Isosceles Triangle 1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005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A27D-86CD-9876-1712-82F7455F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353" y="217715"/>
            <a:ext cx="3737268" cy="707571"/>
          </a:xfrm>
        </p:spPr>
        <p:txBody>
          <a:bodyPr>
            <a:normAutofit/>
          </a:bodyPr>
          <a:lstStyle/>
          <a:p>
            <a:r>
              <a:rPr lang="en-CA"/>
              <a:t>அறிமுகம்:</a:t>
            </a:r>
          </a:p>
        </p:txBody>
      </p:sp>
      <p:pic>
        <p:nvPicPr>
          <p:cNvPr id="4" name="Picture 2" descr="ஈழத்துச்சிதம்பரம் – karainagar.com">
            <a:extLst>
              <a:ext uri="{FF2B5EF4-FFF2-40B4-BE49-F238E27FC236}">
                <a16:creationId xmlns:a16="http://schemas.microsoft.com/office/drawing/2014/main" id="{CE15CB68-54F2-14E0-223A-317E7A7DE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189"/>
            <a:ext cx="10170421" cy="6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F465-504E-D491-79E0-5E8698D6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657" y="353785"/>
            <a:ext cx="8501743" cy="62865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CA" sz="1000">
              <a:ln w="22225">
                <a:solidFill>
                  <a:schemeClr val="accent2"/>
                </a:solidFill>
                <a:prstDash val="solid"/>
              </a:ln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CA" sz="19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அபிவிருத்தி தொடர்பான சாவாலர்களும பிரச்சினைகளும்</a:t>
            </a:r>
          </a:p>
          <a:p>
            <a:pPr>
              <a:lnSpc>
                <a:spcPct val="90000"/>
              </a:lnSpc>
            </a:pPr>
            <a:endParaRPr lang="en-CA" sz="1900" b="1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CA" sz="19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நீர்ப்பாசன விருத்திகள்</a:t>
            </a:r>
          </a:p>
          <a:p>
            <a:pPr lvl="3">
              <a:lnSpc>
                <a:spcPct val="90000"/>
              </a:lnSpc>
            </a:pPr>
            <a:r>
              <a:rPr lang="en-CA" sz="19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குளங்கள் (பெரிய நீர்ப்பாசனம்)</a:t>
            </a:r>
          </a:p>
          <a:p>
            <a:pPr lvl="3">
              <a:lnSpc>
                <a:spcPct val="90000"/>
              </a:lnSpc>
            </a:pPr>
            <a:r>
              <a:rPr lang="en-CA" sz="19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சிறு குளங்கள் (சிறிய நீர்ப்பாசனம்)</a:t>
            </a:r>
          </a:p>
          <a:p>
            <a:pPr marL="228600" lvl="3">
              <a:lnSpc>
                <a:spcPct val="90000"/>
              </a:lnSpc>
            </a:pPr>
            <a:endParaRPr lang="en-CA" sz="19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நெற்பயிற் செய்கை</a:t>
            </a:r>
          </a:p>
          <a:p>
            <a:pPr marL="133350" lvl="3" indent="0">
              <a:lnSpc>
                <a:spcPct val="90000"/>
              </a:lnSpc>
              <a:buNone/>
            </a:pPr>
            <a:endParaRPr lang="en-CA" sz="1900" b="1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உப உணவுப் பயிர்ச்செய்கை</a:t>
            </a:r>
          </a:p>
          <a:p>
            <a:pPr marL="1047750" lvl="5" indent="0">
              <a:lnSpc>
                <a:spcPct val="90000"/>
              </a:lnSpc>
              <a:buNone/>
            </a:pPr>
            <a:endParaRPr lang="en-CA" sz="1900" b="1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விலங்கு வேளாண்மை</a:t>
            </a: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விலங்கு வேளாண்மையும் அதன் போக்கும் விருத்தியும்</a:t>
            </a: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விவசாயத்தோடு இணைந்த சிறு கைத்தொழிகல்கள் </a:t>
            </a: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விவசாயத்தில் பெண்களின் பங்களிப்பு</a:t>
            </a:r>
          </a:p>
          <a:p>
            <a:pPr marL="361950" lvl="3">
              <a:lnSpc>
                <a:spcPct val="90000"/>
              </a:lnSpc>
            </a:pPr>
            <a:r>
              <a:rPr lang="en-CA" sz="1900" b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மனித வள விருத்தியும் பண்பாடும்</a:t>
            </a:r>
            <a:endParaRPr lang="en-CA" b="1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Isosceles Triangle 1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3802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veral boats on a beach&#10;&#10;Description automatically generated with low confidence">
            <a:extLst>
              <a:ext uri="{FF2B5EF4-FFF2-40B4-BE49-F238E27FC236}">
                <a16:creationId xmlns:a16="http://schemas.microsoft.com/office/drawing/2014/main" id="{9CE13E03-72C8-C83F-F211-F23D7C6B6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528" y="16189"/>
            <a:ext cx="1209947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F465-504E-D491-79E0-5E8698D6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543" y="16189"/>
            <a:ext cx="9154885" cy="6858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CA" sz="1000">
              <a:ln w="22225">
                <a:solidFill>
                  <a:schemeClr val="accent2"/>
                </a:solidFill>
                <a:prstDash val="solid"/>
              </a:ln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CA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வனவள விருத்தியும் பாதுகாப்பு நடவடிக்கைகளும்</a:t>
            </a:r>
          </a:p>
          <a:p>
            <a:pPr marL="0" indent="0">
              <a:lnSpc>
                <a:spcPct val="90000"/>
              </a:lnSpc>
              <a:buNone/>
            </a:pPr>
            <a:endParaRPr lang="en-CA" b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CA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மீன்பிடித்தொழில் </a:t>
            </a:r>
          </a:p>
          <a:p>
            <a:pPr marL="0" indent="0">
              <a:lnSpc>
                <a:spcPct val="90000"/>
              </a:lnSpc>
              <a:buNone/>
            </a:pPr>
            <a:endParaRPr lang="en-CA" b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lvl="3">
              <a:lnSpc>
                <a:spcPct val="90000"/>
              </a:lnSpc>
            </a:pPr>
            <a:r>
              <a:rPr lang="en-CA" sz="18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உவர்மீன்பிடி</a:t>
            </a:r>
          </a:p>
          <a:p>
            <a:pPr lvl="3">
              <a:lnSpc>
                <a:spcPct val="90000"/>
              </a:lnSpc>
            </a:pPr>
            <a:r>
              <a:rPr lang="en-CA" sz="1800" b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நன்னீர் மீன்பிடி</a:t>
            </a:r>
            <a:endParaRPr lang="en-CA" sz="1800">
              <a:ln w="22225">
                <a:solidFill>
                  <a:schemeClr val="accent2"/>
                </a:solidFill>
                <a:prstDash val="solid"/>
              </a:ln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மீன்பிடித்தொழிலின் உட் கட்டமைப்பு அபிவிருத்திகள்</a:t>
            </a:r>
          </a:p>
          <a:p>
            <a:pPr marL="133350" lvl="3" indent="0">
              <a:lnSpc>
                <a:spcPct val="90000"/>
              </a:lnSpc>
              <a:buNone/>
            </a:pPr>
            <a:endParaRPr lang="en-CA" sz="1800" b="1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உப உணவுப் பயிர்ச்செய்கை</a:t>
            </a:r>
          </a:p>
          <a:p>
            <a:pPr marL="1333500" lvl="5" indent="-28575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மன்னார்</a:t>
            </a:r>
          </a:p>
          <a:p>
            <a:pPr marL="1333500" lvl="5" indent="-28575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முல்லைத்தீவு</a:t>
            </a:r>
          </a:p>
          <a:p>
            <a:pPr marL="1333500" lvl="5" indent="-28575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கிளிநொச்சி</a:t>
            </a: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விலங்கு வேளாண்மை</a:t>
            </a: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விலங்கு வேளாண்மையும் அதன் போக்கும் விருத்தியும்</a:t>
            </a: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விவசாயத்தோடு இணைந்த சிறு கைத்தொழிகல்கள் </a:t>
            </a: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விவசாயத்தில் பெண்களின் பங்களிப்பு</a:t>
            </a:r>
          </a:p>
          <a:p>
            <a:pPr marL="361950" lvl="3">
              <a:lnSpc>
                <a:spcPct val="90000"/>
              </a:lnSpc>
            </a:pPr>
            <a:r>
              <a:rPr lang="en-CA" sz="1800" b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மனித வள விருத்தியும் பண்பாடும்</a:t>
            </a:r>
            <a:endParaRPr lang="en-CA" sz="1000" b="1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Isosceles Triangle 1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8268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387ADDF3-96F2-4CFC-A961-14113FC24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2195AFC-C4B1-4F21-9849-0E1B66F2B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21AB1A5-6C23-425A-ACBF-0D08C378E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23">
              <a:extLst>
                <a:ext uri="{FF2B5EF4-FFF2-40B4-BE49-F238E27FC236}">
                  <a16:creationId xmlns:a16="http://schemas.microsoft.com/office/drawing/2014/main" id="{3259683F-7E6E-4F2B-B111-63DBFBD4F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9" name="Rectangle 25">
              <a:extLst>
                <a:ext uri="{FF2B5EF4-FFF2-40B4-BE49-F238E27FC236}">
                  <a16:creationId xmlns:a16="http://schemas.microsoft.com/office/drawing/2014/main" id="{54145D7C-848F-41FC-AF6F-961397D30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49AA40C3-8FF8-4143-9FD4-40F05CB5C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1" name="Rectangle 27">
              <a:extLst>
                <a:ext uri="{FF2B5EF4-FFF2-40B4-BE49-F238E27FC236}">
                  <a16:creationId xmlns:a16="http://schemas.microsoft.com/office/drawing/2014/main" id="{F1EF6D83-6402-4744-921F-6A5D16D93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2" name="Rectangle 28">
              <a:extLst>
                <a:ext uri="{FF2B5EF4-FFF2-40B4-BE49-F238E27FC236}">
                  <a16:creationId xmlns:a16="http://schemas.microsoft.com/office/drawing/2014/main" id="{E2BF1FF8-D859-496E-960A-4B09EDCC2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3" name="Rectangle 29">
              <a:extLst>
                <a:ext uri="{FF2B5EF4-FFF2-40B4-BE49-F238E27FC236}">
                  <a16:creationId xmlns:a16="http://schemas.microsoft.com/office/drawing/2014/main" id="{4037913A-DA6D-4F85-9684-18087E270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88B65EBE-E36D-4765-90B8-BB2A83148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95" name="Isosceles Triangle 94">
              <a:extLst>
                <a:ext uri="{FF2B5EF4-FFF2-40B4-BE49-F238E27FC236}">
                  <a16:creationId xmlns:a16="http://schemas.microsoft.com/office/drawing/2014/main" id="{48D8D2E7-9C8B-4675-A753-93F92FE536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8EFAF8C3-3004-436A-A904-942E378C5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ouple of people working in a field&#10;&#10;Description automatically generated with low confidence">
            <a:extLst>
              <a:ext uri="{FF2B5EF4-FFF2-40B4-BE49-F238E27FC236}">
                <a16:creationId xmlns:a16="http://schemas.microsoft.com/office/drawing/2014/main" id="{197D6CF2-CFE8-EEA3-152F-02927B724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8099" y="321734"/>
            <a:ext cx="4944970" cy="2905170"/>
          </a:xfrm>
          <a:prstGeom prst="rect">
            <a:avLst/>
          </a:prstGeom>
        </p:spPr>
      </p:pic>
      <p:pic>
        <p:nvPicPr>
          <p:cNvPr id="10" name="Picture 9" descr="A close-up of a field of rice&#10;&#10;Description automatically generated with low confidence">
            <a:extLst>
              <a:ext uri="{FF2B5EF4-FFF2-40B4-BE49-F238E27FC236}">
                <a16:creationId xmlns:a16="http://schemas.microsoft.com/office/drawing/2014/main" id="{48314DF8-D57E-F061-BB7C-3A1BF0D36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16752" y="3631096"/>
            <a:ext cx="4907662" cy="2760560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قد تكون صورة لـ ‏عشب‏">
            <a:extLst>
              <a:ext uri="{FF2B5EF4-FFF2-40B4-BE49-F238E27FC236}">
                <a16:creationId xmlns:a16="http://schemas.microsoft.com/office/drawing/2014/main" id="{AE2C8ABD-3532-8E29-AC60-FE1DC37072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 bwMode="auto">
          <a:xfrm>
            <a:off x="6308034" y="336396"/>
            <a:ext cx="5112595" cy="28758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outdoor, farm machine, sky, tractor&#10;&#10;Description automatically generated">
            <a:extLst>
              <a:ext uri="{FF2B5EF4-FFF2-40B4-BE49-F238E27FC236}">
                <a16:creationId xmlns:a16="http://schemas.microsoft.com/office/drawing/2014/main" id="{A7BCD463-40C9-96E1-9397-17134C2C3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796496" y="3631096"/>
            <a:ext cx="4135670" cy="27605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C8F2800-C8DC-CF10-7703-C8EBBF6CAB35}"/>
              </a:ext>
            </a:extLst>
          </p:cNvPr>
          <p:cNvSpPr txBox="1"/>
          <p:nvPr/>
        </p:nvSpPr>
        <p:spPr>
          <a:xfrm>
            <a:off x="2953491" y="6191601"/>
            <a:ext cx="267092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CA" sz="700">
                <a:solidFill>
                  <a:srgbClr val="FFFFFF"/>
                </a:solidFill>
                <a:hlinkClick r:id="rId6" tooltip="https://ourworld.unu.edu/en/how-millions-of-farmers-are-advancing-agriculture-for-themselv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CA" sz="700">
                <a:solidFill>
                  <a:srgbClr val="FFFFFF"/>
                </a:solidFill>
              </a:rPr>
              <a:t> by Unknown Author is licensed under </a:t>
            </a:r>
            <a:r>
              <a:rPr lang="en-CA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CA" sz="700">
              <a:solidFill>
                <a:srgbClr val="FFFFF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94967F-8192-B140-0FEF-0CFDE48B6830}"/>
              </a:ext>
            </a:extLst>
          </p:cNvPr>
          <p:cNvSpPr txBox="1"/>
          <p:nvPr/>
        </p:nvSpPr>
        <p:spPr>
          <a:xfrm>
            <a:off x="3101989" y="3026849"/>
            <a:ext cx="254108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CA" sz="700">
                <a:solidFill>
                  <a:srgbClr val="FFFFFF"/>
                </a:solidFill>
                <a:hlinkClick r:id="rId4" tooltip="https://www.flickr.com/photos/arulprasad/25893060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CA" sz="700">
                <a:solidFill>
                  <a:srgbClr val="FFFFFF"/>
                </a:solidFill>
              </a:rPr>
              <a:t> by Unknown Author is licensed under </a:t>
            </a:r>
            <a:r>
              <a:rPr lang="en-CA" sz="700">
                <a:solidFill>
                  <a:srgbClr val="FFFFFF"/>
                </a:solidFill>
                <a:hlinkClick r:id="rId11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C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35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outdoor, tree, sky, palm tree&#10;&#10;Description automatically generated">
            <a:extLst>
              <a:ext uri="{FF2B5EF4-FFF2-40B4-BE49-F238E27FC236}">
                <a16:creationId xmlns:a16="http://schemas.microsoft.com/office/drawing/2014/main" id="{04B87AFA-804F-AC2C-EEAF-8AEAA294A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67835" y="1131994"/>
            <a:ext cx="6120511" cy="4590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28874E-F016-1B90-DF0E-EE35520BF34B}"/>
              </a:ext>
            </a:extLst>
          </p:cNvPr>
          <p:cNvSpPr txBox="1"/>
          <p:nvPr/>
        </p:nvSpPr>
        <p:spPr>
          <a:xfrm>
            <a:off x="5161692" y="5522325"/>
            <a:ext cx="252665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CA" sz="700">
                <a:solidFill>
                  <a:srgbClr val="FFFFFF"/>
                </a:solidFill>
                <a:hlinkClick r:id="rId3" tooltip="https://commons.wikimedia.org/wiki/Category:Sri_Lankan_civil_wa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CA" sz="700">
                <a:solidFill>
                  <a:srgbClr val="FFFFFF"/>
                </a:solidFill>
              </a:rPr>
              <a:t> by Unknown Author is licensed under </a:t>
            </a:r>
            <a:r>
              <a:rPr lang="en-CA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C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42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91" name="Group 4199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1992" name="Straight Connector 4199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93" name="Straight Connector 4199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99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99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996" name="Isosceles Triangle 4199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99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99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99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2000" name="Isosceles Triangle 4199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2001" name="Isosceles Triangle 4200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pic>
        <p:nvPicPr>
          <p:cNvPr id="41986" name="Picture 2" descr="தமிழ்முரசு Tamil Murasu: கவிஞர் அம்பி எழுதும் சொல்லாத கதைகள் - அங்கம் -04">
            <a:extLst>
              <a:ext uri="{FF2B5EF4-FFF2-40B4-BE49-F238E27FC236}">
                <a16:creationId xmlns:a16="http://schemas.microsoft.com/office/drawing/2014/main" id="{91018C74-CCA9-734C-E2E0-9AC8228512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r="517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563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50" name="Group 43014">
            <a:extLst>
              <a:ext uri="{FF2B5EF4-FFF2-40B4-BE49-F238E27FC236}">
                <a16:creationId xmlns:a16="http://schemas.microsoft.com/office/drawing/2014/main" id="{90A61547-2555-4DE2-A37F-A53E54917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051" name="Straight Connector 43015">
              <a:extLst>
                <a:ext uri="{FF2B5EF4-FFF2-40B4-BE49-F238E27FC236}">
                  <a16:creationId xmlns:a16="http://schemas.microsoft.com/office/drawing/2014/main" id="{5C2447E0-8F0D-479C-94E4-82BC8EB68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52" name="Straight Connector 43016">
              <a:extLst>
                <a:ext uri="{FF2B5EF4-FFF2-40B4-BE49-F238E27FC236}">
                  <a16:creationId xmlns:a16="http://schemas.microsoft.com/office/drawing/2014/main" id="{1F943397-DCDD-44CB-BBA9-9510B769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018" name="Rectangle 23">
              <a:extLst>
                <a:ext uri="{FF2B5EF4-FFF2-40B4-BE49-F238E27FC236}">
                  <a16:creationId xmlns:a16="http://schemas.microsoft.com/office/drawing/2014/main" id="{E2630ADC-31DB-4C48-AC4A-DAAE5A7B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53" name="Rectangle 25">
              <a:extLst>
                <a:ext uri="{FF2B5EF4-FFF2-40B4-BE49-F238E27FC236}">
                  <a16:creationId xmlns:a16="http://schemas.microsoft.com/office/drawing/2014/main" id="{2CA5C44E-F54E-47E0-8989-4D8686B33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20" name="Isosceles Triangle 43019">
              <a:extLst>
                <a:ext uri="{FF2B5EF4-FFF2-40B4-BE49-F238E27FC236}">
                  <a16:creationId xmlns:a16="http://schemas.microsoft.com/office/drawing/2014/main" id="{FF54E15E-830B-4375-A239-4C51954DE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54" name="Rectangle 27">
              <a:extLst>
                <a:ext uri="{FF2B5EF4-FFF2-40B4-BE49-F238E27FC236}">
                  <a16:creationId xmlns:a16="http://schemas.microsoft.com/office/drawing/2014/main" id="{CB37E322-FF7E-4872-BD6B-50A48CBEA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22" name="Rectangle 28">
              <a:extLst>
                <a:ext uri="{FF2B5EF4-FFF2-40B4-BE49-F238E27FC236}">
                  <a16:creationId xmlns:a16="http://schemas.microsoft.com/office/drawing/2014/main" id="{710D0C1E-D2F8-45B2-AE14-1AC8E976F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55" name="Rectangle 29">
              <a:extLst>
                <a:ext uri="{FF2B5EF4-FFF2-40B4-BE49-F238E27FC236}">
                  <a16:creationId xmlns:a16="http://schemas.microsoft.com/office/drawing/2014/main" id="{3216331B-17D0-4167-ABD2-B2198058C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24" name="Isosceles Triangle 43023">
              <a:extLst>
                <a:ext uri="{FF2B5EF4-FFF2-40B4-BE49-F238E27FC236}">
                  <a16:creationId xmlns:a16="http://schemas.microsoft.com/office/drawing/2014/main" id="{A53A7A96-3806-4BB3-91DE-6EED48AC7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3025" name="Isosceles Triangle 43024">
              <a:extLst>
                <a:ext uri="{FF2B5EF4-FFF2-40B4-BE49-F238E27FC236}">
                  <a16:creationId xmlns:a16="http://schemas.microsoft.com/office/drawing/2014/main" id="{F8C2B86C-EE71-466E-8991-503F9C9C1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3E143F-4AAB-0A6B-B702-2F5538FF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11" y="5799622"/>
            <a:ext cx="8288035" cy="6829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/>
              <a:t>இலங்கையின் இயற்கை வளங்கள்</a:t>
            </a:r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111A5186-E417-FE61-E91C-FA8545F0D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115" y="481511"/>
            <a:ext cx="2213237" cy="364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20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73" name="Group 44072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074" name="Straight Connector 44073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75" name="Straight Connector 44074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076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77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78" name="Isosceles Triangle 44077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79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80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81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82" name="Isosceles Triangle 44081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83" name="Isosceles Triangle 44082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44085" name="Rectangle 44084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087" name="Group 44086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088" name="Straight Connector 44087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089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0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1" name="Isosceles Triangle 44090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2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3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4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5" name="Isosceles Triangle 44094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4096" name="Isosceles Triangle 44095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44098" name="Rectangle 44097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4" name="Picture 2" descr="இலங்கையின் பாரம்பரிய விவசாய வரலாறு">
            <a:extLst>
              <a:ext uri="{FF2B5EF4-FFF2-40B4-BE49-F238E27FC236}">
                <a16:creationId xmlns:a16="http://schemas.microsoft.com/office/drawing/2014/main" id="{B7FDE50B-1393-37DB-C39F-BFFC3E703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" r="1" b="26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8291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608</TotalTime>
  <Words>250</Words>
  <Application>Microsoft Office PowerPoint</Application>
  <PresentationFormat>Widescreen</PresentationFormat>
  <Paragraphs>108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Amasis MT Pro</vt:lpstr>
      <vt:lpstr>Arial</vt:lpstr>
      <vt:lpstr>Calibri</vt:lpstr>
      <vt:lpstr>inherit</vt:lpstr>
      <vt:lpstr>Nirmala UI</vt:lpstr>
      <vt:lpstr>Trebuchet MS</vt:lpstr>
      <vt:lpstr>Wingdings</vt:lpstr>
      <vt:lpstr>Wingdings 3</vt:lpstr>
      <vt:lpstr>Facet</vt:lpstr>
      <vt:lpstr>வன்னிப் பிரதேச சமூக,பொருளாதார நிலைமைகளும் சமகாலத்தில் எதிர்கொள்ளும் சவால்களும்</vt:lpstr>
      <vt:lpstr>PowerPoint Presentation</vt:lpstr>
      <vt:lpstr>PowerPoint Presentation</vt:lpstr>
      <vt:lpstr>வன்னியின் வளம்மிகு நதிகள்</vt:lpstr>
      <vt:lpstr>PowerPoint Presentation</vt:lpstr>
      <vt:lpstr>PowerPoint Presentation</vt:lpstr>
      <vt:lpstr>PowerPoint Presentation</vt:lpstr>
      <vt:lpstr>முல்லைத்தீவு வளப்பாதுகாப்பு</vt:lpstr>
      <vt:lpstr>PowerPoint Presentation</vt:lpstr>
      <vt:lpstr>PowerPoint Presentation</vt:lpstr>
      <vt:lpstr>அறிமுகம்:</vt:lpstr>
      <vt:lpstr>அறிமுகம்:</vt:lpstr>
      <vt:lpstr>அறிமுகம்:</vt:lpstr>
      <vt:lpstr>PowerPoint Presentation</vt:lpstr>
      <vt:lpstr>PowerPoint Presentation</vt:lpstr>
      <vt:lpstr>PowerPoint Presentation</vt:lpstr>
      <vt:lpstr>PowerPoint Presentation</vt:lpstr>
      <vt:lpstr>இலங்கையின் இயற்கை வளங்கள்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தங்கராசா சிவபாலு thangarajah  sivapalu</dc:title>
  <dc:creator>Sivapalu Thangarajah</dc:creator>
  <cp:lastModifiedBy>Sivapalu Thangarajah</cp:lastModifiedBy>
  <cp:revision>13</cp:revision>
  <dcterms:created xsi:type="dcterms:W3CDTF">2023-05-21T02:36:28Z</dcterms:created>
  <dcterms:modified xsi:type="dcterms:W3CDTF">2024-04-15T15:37:13Z</dcterms:modified>
</cp:coreProperties>
</file>