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73" r:id="rId4"/>
  </p:sldMasterIdLst>
  <p:notesMasterIdLst>
    <p:notesMasterId r:id="rId174"/>
  </p:notesMasterIdLst>
  <p:sldIdLst>
    <p:sldId id="257" r:id="rId5"/>
    <p:sldId id="258" r:id="rId6"/>
    <p:sldId id="272" r:id="rId7"/>
    <p:sldId id="349" r:id="rId8"/>
    <p:sldId id="350" r:id="rId9"/>
    <p:sldId id="351" r:id="rId10"/>
    <p:sldId id="353" r:id="rId11"/>
    <p:sldId id="352" r:id="rId12"/>
    <p:sldId id="354" r:id="rId13"/>
    <p:sldId id="355" r:id="rId14"/>
    <p:sldId id="356" r:id="rId15"/>
    <p:sldId id="357" r:id="rId16"/>
    <p:sldId id="358" r:id="rId17"/>
    <p:sldId id="359" r:id="rId18"/>
    <p:sldId id="360" r:id="rId19"/>
    <p:sldId id="361" r:id="rId20"/>
    <p:sldId id="362" r:id="rId21"/>
    <p:sldId id="420" r:id="rId22"/>
    <p:sldId id="421" r:id="rId23"/>
    <p:sldId id="363" r:id="rId24"/>
    <p:sldId id="364" r:id="rId25"/>
    <p:sldId id="422" r:id="rId26"/>
    <p:sldId id="365" r:id="rId27"/>
    <p:sldId id="366" r:id="rId28"/>
    <p:sldId id="368" r:id="rId29"/>
    <p:sldId id="367" r:id="rId30"/>
    <p:sldId id="369" r:id="rId31"/>
    <p:sldId id="370" r:id="rId32"/>
    <p:sldId id="371" r:id="rId33"/>
    <p:sldId id="372" r:id="rId34"/>
    <p:sldId id="373" r:id="rId35"/>
    <p:sldId id="374" r:id="rId36"/>
    <p:sldId id="277" r:id="rId37"/>
    <p:sldId id="331" r:id="rId38"/>
    <p:sldId id="332" r:id="rId39"/>
    <p:sldId id="259" r:id="rId40"/>
    <p:sldId id="333" r:id="rId41"/>
    <p:sldId id="334" r:id="rId42"/>
    <p:sldId id="261" r:id="rId43"/>
    <p:sldId id="260" r:id="rId44"/>
    <p:sldId id="262" r:id="rId45"/>
    <p:sldId id="264" r:id="rId46"/>
    <p:sldId id="391" r:id="rId47"/>
    <p:sldId id="390" r:id="rId48"/>
    <p:sldId id="389" r:id="rId49"/>
    <p:sldId id="266" r:id="rId50"/>
    <p:sldId id="392" r:id="rId51"/>
    <p:sldId id="282" r:id="rId52"/>
    <p:sldId id="394" r:id="rId53"/>
    <p:sldId id="395" r:id="rId54"/>
    <p:sldId id="398" r:id="rId55"/>
    <p:sldId id="399" r:id="rId56"/>
    <p:sldId id="396" r:id="rId57"/>
    <p:sldId id="397" r:id="rId58"/>
    <p:sldId id="283" r:id="rId59"/>
    <p:sldId id="284" r:id="rId60"/>
    <p:sldId id="302" r:id="rId61"/>
    <p:sldId id="286" r:id="rId62"/>
    <p:sldId id="287" r:id="rId63"/>
    <p:sldId id="288" r:id="rId64"/>
    <p:sldId id="285" r:id="rId65"/>
    <p:sldId id="267" r:id="rId66"/>
    <p:sldId id="268" r:id="rId67"/>
    <p:sldId id="271" r:id="rId68"/>
    <p:sldId id="269" r:id="rId69"/>
    <p:sldId id="270" r:id="rId70"/>
    <p:sldId id="276" r:id="rId71"/>
    <p:sldId id="289" r:id="rId72"/>
    <p:sldId id="290" r:id="rId73"/>
    <p:sldId id="291" r:id="rId74"/>
    <p:sldId id="299" r:id="rId75"/>
    <p:sldId id="292" r:id="rId76"/>
    <p:sldId id="293" r:id="rId77"/>
    <p:sldId id="306" r:id="rId78"/>
    <p:sldId id="300" r:id="rId79"/>
    <p:sldId id="294" r:id="rId80"/>
    <p:sldId id="307" r:id="rId81"/>
    <p:sldId id="296" r:id="rId82"/>
    <p:sldId id="301" r:id="rId83"/>
    <p:sldId id="297" r:id="rId84"/>
    <p:sldId id="407" r:id="rId85"/>
    <p:sldId id="414" r:id="rId86"/>
    <p:sldId id="423" r:id="rId87"/>
    <p:sldId id="415" r:id="rId88"/>
    <p:sldId id="408" r:id="rId89"/>
    <p:sldId id="409" r:id="rId90"/>
    <p:sldId id="410" r:id="rId91"/>
    <p:sldId id="411" r:id="rId92"/>
    <p:sldId id="412" r:id="rId93"/>
    <p:sldId id="413" r:id="rId94"/>
    <p:sldId id="406" r:id="rId95"/>
    <p:sldId id="425" r:id="rId96"/>
    <p:sldId id="426" r:id="rId97"/>
    <p:sldId id="427" r:id="rId98"/>
    <p:sldId id="428" r:id="rId99"/>
    <p:sldId id="429" r:id="rId100"/>
    <p:sldId id="424" r:id="rId101"/>
    <p:sldId id="298" r:id="rId102"/>
    <p:sldId id="335" r:id="rId103"/>
    <p:sldId id="336" r:id="rId104"/>
    <p:sldId id="274" r:id="rId105"/>
    <p:sldId id="275" r:id="rId106"/>
    <p:sldId id="278" r:id="rId107"/>
    <p:sldId id="295" r:id="rId108"/>
    <p:sldId id="303" r:id="rId109"/>
    <p:sldId id="304" r:id="rId110"/>
    <p:sldId id="305" r:id="rId111"/>
    <p:sldId id="388" r:id="rId112"/>
    <p:sldId id="401" r:id="rId113"/>
    <p:sldId id="402" r:id="rId114"/>
    <p:sldId id="416" r:id="rId115"/>
    <p:sldId id="417" r:id="rId116"/>
    <p:sldId id="418" r:id="rId117"/>
    <p:sldId id="419" r:id="rId118"/>
    <p:sldId id="403" r:id="rId119"/>
    <p:sldId id="404" r:id="rId120"/>
    <p:sldId id="405" r:id="rId121"/>
    <p:sldId id="279" r:id="rId122"/>
    <p:sldId id="281" r:id="rId123"/>
    <p:sldId id="280" r:id="rId124"/>
    <p:sldId id="308" r:id="rId125"/>
    <p:sldId id="310" r:id="rId126"/>
    <p:sldId id="309" r:id="rId127"/>
    <p:sldId id="311" r:id="rId128"/>
    <p:sldId id="312" r:id="rId129"/>
    <p:sldId id="313" r:id="rId130"/>
    <p:sldId id="314" r:id="rId131"/>
    <p:sldId id="316" r:id="rId132"/>
    <p:sldId id="317" r:id="rId133"/>
    <p:sldId id="318" r:id="rId134"/>
    <p:sldId id="386" r:id="rId135"/>
    <p:sldId id="387" r:id="rId136"/>
    <p:sldId id="319" r:id="rId137"/>
    <p:sldId id="320" r:id="rId138"/>
    <p:sldId id="321" r:id="rId139"/>
    <p:sldId id="322" r:id="rId140"/>
    <p:sldId id="323" r:id="rId141"/>
    <p:sldId id="325" r:id="rId142"/>
    <p:sldId id="326" r:id="rId143"/>
    <p:sldId id="324" r:id="rId144"/>
    <p:sldId id="384" r:id="rId145"/>
    <p:sldId id="385" r:id="rId146"/>
    <p:sldId id="327" r:id="rId147"/>
    <p:sldId id="347" r:id="rId148"/>
    <p:sldId id="328" r:id="rId149"/>
    <p:sldId id="348" r:id="rId150"/>
    <p:sldId id="329" r:id="rId151"/>
    <p:sldId id="338" r:id="rId152"/>
    <p:sldId id="339" r:id="rId153"/>
    <p:sldId id="340" r:id="rId154"/>
    <p:sldId id="341" r:id="rId155"/>
    <p:sldId id="342" r:id="rId156"/>
    <p:sldId id="343" r:id="rId157"/>
    <p:sldId id="344" r:id="rId158"/>
    <p:sldId id="345" r:id="rId159"/>
    <p:sldId id="346" r:id="rId160"/>
    <p:sldId id="330" r:id="rId161"/>
    <p:sldId id="337" r:id="rId162"/>
    <p:sldId id="375" r:id="rId163"/>
    <p:sldId id="376" r:id="rId164"/>
    <p:sldId id="377" r:id="rId165"/>
    <p:sldId id="378" r:id="rId166"/>
    <p:sldId id="379" r:id="rId167"/>
    <p:sldId id="380" r:id="rId168"/>
    <p:sldId id="381" r:id="rId169"/>
    <p:sldId id="382" r:id="rId170"/>
    <p:sldId id="383" r:id="rId171"/>
    <p:sldId id="400" r:id="rId172"/>
    <p:sldId id="393" r:id="rId1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4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484" autoAdjust="0"/>
  </p:normalViewPr>
  <p:slideViewPr>
    <p:cSldViewPr snapToGrid="0">
      <p:cViewPr varScale="1">
        <p:scale>
          <a:sx n="108" d="100"/>
          <a:sy n="108" d="100"/>
        </p:scale>
        <p:origin x="196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54" Type="http://schemas.openxmlformats.org/officeDocument/2006/relationships/slide" Target="slides/slide150.xml"/><Relationship Id="rId159" Type="http://schemas.openxmlformats.org/officeDocument/2006/relationships/slide" Target="slides/slide155.xml"/><Relationship Id="rId175" Type="http://schemas.openxmlformats.org/officeDocument/2006/relationships/presProps" Target="presProps.xml"/><Relationship Id="rId170" Type="http://schemas.openxmlformats.org/officeDocument/2006/relationships/slide" Target="slides/slide166.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slide" Target="slides/slide156.xml"/><Relationship Id="rId165" Type="http://schemas.openxmlformats.org/officeDocument/2006/relationships/slide" Target="slides/slide16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slide" Target="slides/slide167.xml"/><Relationship Id="rId176" Type="http://schemas.openxmlformats.org/officeDocument/2006/relationships/viewProps" Target="view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slide" Target="slides/slide131.xml"/><Relationship Id="rId143" Type="http://schemas.openxmlformats.org/officeDocument/2006/relationships/slide" Target="slides/slide139.xml"/><Relationship Id="rId148" Type="http://schemas.openxmlformats.org/officeDocument/2006/relationships/slide" Target="slides/slide144.xml"/><Relationship Id="rId151" Type="http://schemas.openxmlformats.org/officeDocument/2006/relationships/slide" Target="slides/slide147.xml"/><Relationship Id="rId156" Type="http://schemas.openxmlformats.org/officeDocument/2006/relationships/slide" Target="slides/slide152.xml"/><Relationship Id="rId164" Type="http://schemas.openxmlformats.org/officeDocument/2006/relationships/slide" Target="slides/slide160.xml"/><Relationship Id="rId169" Type="http://schemas.openxmlformats.org/officeDocument/2006/relationships/slide" Target="slides/slide165.xml"/><Relationship Id="rId177"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72" Type="http://schemas.openxmlformats.org/officeDocument/2006/relationships/slide" Target="slides/slide168.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notesMaster" Target="notesMasters/notes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F627ED-A304-4697-8C44-18E45D3D2B1A}" type="doc">
      <dgm:prSet loTypeId="urn:microsoft.com/office/officeart/2016/7/layout/HexagonTimeline" loCatId="process" qsTypeId="urn:microsoft.com/office/officeart/2005/8/quickstyle/simple1" qsCatId="simple" csTypeId="urn:microsoft.com/office/officeart/2005/8/colors/accent1_2" csCatId="accent1" phldr="1"/>
      <dgm:spPr/>
      <dgm:t>
        <a:bodyPr/>
        <a:lstStyle/>
        <a:p>
          <a:endParaRPr lang="en-US"/>
        </a:p>
      </dgm:t>
    </dgm:pt>
    <dgm:pt modelId="{C057D6ED-8F49-42DC-B8A7-C07F68F0F734}">
      <dgm:prSet custT="1"/>
      <dgm:spPr/>
      <dgm:t>
        <a:bodyPr/>
        <a:lstStyle/>
        <a:p>
          <a:r>
            <a:rPr lang="en-US" sz="1400"/>
            <a:t>அன்று தொட்டு இன்றுவரை</a:t>
          </a:r>
          <a:endParaRPr lang="en-US" sz="1400" dirty="0"/>
        </a:p>
      </dgm:t>
    </dgm:pt>
    <dgm:pt modelId="{131D11D9-3030-4E3B-8F84-0108E6497B2A}" type="parTrans" cxnId="{FB0FA082-3950-4822-951F-05A1A9548F18}">
      <dgm:prSet/>
      <dgm:spPr/>
      <dgm:t>
        <a:bodyPr/>
        <a:lstStyle/>
        <a:p>
          <a:endParaRPr lang="en-US"/>
        </a:p>
      </dgm:t>
    </dgm:pt>
    <dgm:pt modelId="{6E885013-4246-43E1-A818-2251A99C8FD2}" type="sibTrans" cxnId="{FB0FA082-3950-4822-951F-05A1A9548F18}">
      <dgm:prSet/>
      <dgm:spPr/>
      <dgm:t>
        <a:bodyPr/>
        <a:lstStyle/>
        <a:p>
          <a:endParaRPr lang="en-US"/>
        </a:p>
      </dgm:t>
    </dgm:pt>
    <dgm:pt modelId="{566C4A8F-CE66-4FF5-AF11-6C385F74A275}">
      <dgm:prSet/>
      <dgm:spPr/>
      <dgm:t>
        <a:bodyPr/>
        <a:lstStyle/>
        <a:p>
          <a:r>
            <a:rPr lang="en-US"/>
            <a:t>வழக்காறும்  பாரம்பரியமும்</a:t>
          </a:r>
        </a:p>
        <a:p>
          <a:r>
            <a:rPr lang="en-US"/>
            <a:t>பண்பாட்டு மாற்றங்களும்</a:t>
          </a:r>
          <a:endParaRPr lang="en-US" dirty="0"/>
        </a:p>
      </dgm:t>
    </dgm:pt>
    <dgm:pt modelId="{375C5A5E-5F04-4FE8-98F8-795867C18A18}" type="parTrans" cxnId="{66E8CE3C-459F-4648-B4D7-5039298A0E92}">
      <dgm:prSet/>
      <dgm:spPr/>
      <dgm:t>
        <a:bodyPr/>
        <a:lstStyle/>
        <a:p>
          <a:endParaRPr lang="en-US"/>
        </a:p>
      </dgm:t>
    </dgm:pt>
    <dgm:pt modelId="{E74B8A5E-78D9-4E5B-86E1-203DE271581F}" type="sibTrans" cxnId="{66E8CE3C-459F-4648-B4D7-5039298A0E92}">
      <dgm:prSet/>
      <dgm:spPr/>
      <dgm:t>
        <a:bodyPr/>
        <a:lstStyle/>
        <a:p>
          <a:endParaRPr lang="en-US"/>
        </a:p>
      </dgm:t>
    </dgm:pt>
    <dgm:pt modelId="{9AC77E87-FC4D-4F04-889B-73358514DC0D}">
      <dgm:prSet/>
      <dgm:spPr/>
      <dgm:t>
        <a:bodyPr/>
        <a:lstStyle/>
        <a:p>
          <a:r>
            <a:rPr lang="en-US"/>
            <a:t>நாகரீக வளர்ச்சிப் பாதையில்</a:t>
          </a:r>
        </a:p>
        <a:p>
          <a:r>
            <a:rPr lang="en-US"/>
            <a:t>பாரம்பரிய மரபு மாற்றங்கள்</a:t>
          </a:r>
          <a:endParaRPr lang="en-US" dirty="0"/>
        </a:p>
      </dgm:t>
    </dgm:pt>
    <dgm:pt modelId="{B29F90F6-921F-42B9-A496-5D121F61821E}" type="parTrans" cxnId="{04774158-8FAB-47B4-A2EE-D3D3A7E958BE}">
      <dgm:prSet/>
      <dgm:spPr/>
      <dgm:t>
        <a:bodyPr/>
        <a:lstStyle/>
        <a:p>
          <a:endParaRPr lang="en-US"/>
        </a:p>
      </dgm:t>
    </dgm:pt>
    <dgm:pt modelId="{3A77AB9A-DF29-465E-A0A5-D4FA3D0C537F}" type="sibTrans" cxnId="{04774158-8FAB-47B4-A2EE-D3D3A7E958BE}">
      <dgm:prSet/>
      <dgm:spPr/>
      <dgm:t>
        <a:bodyPr/>
        <a:lstStyle/>
        <a:p>
          <a:endParaRPr lang="en-US"/>
        </a:p>
      </dgm:t>
    </dgm:pt>
    <dgm:pt modelId="{D6614DDC-66DE-4E26-A0E6-8B5D4F611437}" type="pres">
      <dgm:prSet presAssocID="{08F627ED-A304-4697-8C44-18E45D3D2B1A}" presName="Name0" presStyleCnt="0">
        <dgm:presLayoutVars>
          <dgm:chMax/>
          <dgm:chPref/>
          <dgm:animLvl val="lvl"/>
        </dgm:presLayoutVars>
      </dgm:prSet>
      <dgm:spPr/>
    </dgm:pt>
    <dgm:pt modelId="{C43B30B8-08BB-40A0-9CAB-FF88AD2F182B}" type="pres">
      <dgm:prSet presAssocID="{C057D6ED-8F49-42DC-B8A7-C07F68F0F734}" presName="composite" presStyleCnt="0"/>
      <dgm:spPr/>
    </dgm:pt>
    <dgm:pt modelId="{69EBFAFC-A891-4E3C-9AFB-B7D36C76A1CF}" type="pres">
      <dgm:prSet presAssocID="{C057D6ED-8F49-42DC-B8A7-C07F68F0F734}" presName="Parent1" presStyleLbl="alignNode1" presStyleIdx="0" presStyleCnt="3" custScaleX="413686" custScaleY="323578" custLinFactY="-98983" custLinFactNeighborX="-81263" custLinFactNeighborY="-100000">
        <dgm:presLayoutVars>
          <dgm:chMax val="1"/>
          <dgm:chPref val="1"/>
          <dgm:bulletEnabled val="1"/>
        </dgm:presLayoutVars>
      </dgm:prSet>
      <dgm:spPr/>
    </dgm:pt>
    <dgm:pt modelId="{6C1A6D40-C7DA-4EE2-89C2-F352337FE7CE}" type="pres">
      <dgm:prSet presAssocID="{C057D6ED-8F49-42DC-B8A7-C07F68F0F734}" presName="Childtext1" presStyleLbl="revTx" presStyleIdx="0" presStyleCnt="3">
        <dgm:presLayoutVars>
          <dgm:chMax val="0"/>
          <dgm:chPref val="0"/>
          <dgm:bulletEnabled/>
        </dgm:presLayoutVars>
      </dgm:prSet>
      <dgm:spPr/>
    </dgm:pt>
    <dgm:pt modelId="{71D4C8BA-910A-47E0-99EA-1FA27440B8B7}" type="pres">
      <dgm:prSet presAssocID="{C057D6ED-8F49-42DC-B8A7-C07F68F0F734}" presName="ConnectLine" presStyleLbl="sibTrans1D1" presStyleIdx="0" presStyleCnt="3"/>
      <dgm:spPr>
        <a:noFill/>
        <a:ln w="12700" cap="flat" cmpd="sng" algn="ctr">
          <a:solidFill>
            <a:schemeClr val="accent1">
              <a:hueOff val="0"/>
              <a:satOff val="0"/>
              <a:lumOff val="0"/>
              <a:alphaOff val="0"/>
            </a:schemeClr>
          </a:solidFill>
          <a:prstDash val="dash"/>
        </a:ln>
        <a:effectLst/>
      </dgm:spPr>
    </dgm:pt>
    <dgm:pt modelId="{45BD0C3C-F0F5-4F40-A2D7-0A2F77840564}" type="pres">
      <dgm:prSet presAssocID="{C057D6ED-8F49-42DC-B8A7-C07F68F0F734}" presName="ConnectLineEnd" presStyleLbl="node1" presStyleIdx="0" presStyleCnt="3"/>
      <dgm:spPr/>
    </dgm:pt>
    <dgm:pt modelId="{4BD2601E-06CC-4490-9384-FA6F68C3AF32}" type="pres">
      <dgm:prSet presAssocID="{C057D6ED-8F49-42DC-B8A7-C07F68F0F734}" presName="EmptyPane" presStyleCnt="0"/>
      <dgm:spPr/>
    </dgm:pt>
    <dgm:pt modelId="{DC89D2B4-F35F-467A-BC7A-2F1B1C7D5628}" type="pres">
      <dgm:prSet presAssocID="{6E885013-4246-43E1-A818-2251A99C8FD2}" presName="spaceBetweenRectangles" presStyleLbl="fgAcc1" presStyleIdx="0" presStyleCnt="2"/>
      <dgm:spPr/>
    </dgm:pt>
    <dgm:pt modelId="{43A50E1A-7548-4944-9975-BAC46AF83ADF}" type="pres">
      <dgm:prSet presAssocID="{566C4A8F-CE66-4FF5-AF11-6C385F74A275}" presName="composite" presStyleCnt="0"/>
      <dgm:spPr/>
    </dgm:pt>
    <dgm:pt modelId="{DFAC9604-1931-49F0-BCDB-50B0ECAA58D1}" type="pres">
      <dgm:prSet presAssocID="{566C4A8F-CE66-4FF5-AF11-6C385F74A275}" presName="Parent1" presStyleLbl="alignNode1" presStyleIdx="1" presStyleCnt="3" custAng="10800000" custFlipVert="1" custScaleX="1586993" custScaleY="495388" custLinFactNeighborX="-50877" custLinFactNeighborY="-9570">
        <dgm:presLayoutVars>
          <dgm:chMax val="1"/>
          <dgm:chPref val="1"/>
          <dgm:bulletEnabled val="1"/>
        </dgm:presLayoutVars>
      </dgm:prSet>
      <dgm:spPr/>
    </dgm:pt>
    <dgm:pt modelId="{973A1558-707F-4A2F-B849-79D99200C41F}" type="pres">
      <dgm:prSet presAssocID="{566C4A8F-CE66-4FF5-AF11-6C385F74A275}" presName="Childtext1" presStyleLbl="revTx" presStyleIdx="1" presStyleCnt="3">
        <dgm:presLayoutVars>
          <dgm:chMax val="0"/>
          <dgm:chPref val="0"/>
          <dgm:bulletEnabled/>
        </dgm:presLayoutVars>
      </dgm:prSet>
      <dgm:spPr/>
    </dgm:pt>
    <dgm:pt modelId="{F537747D-A07B-4B39-A837-E8391D3A1285}" type="pres">
      <dgm:prSet presAssocID="{566C4A8F-CE66-4FF5-AF11-6C385F74A275}" presName="ConnectLine" presStyleLbl="sibTrans1D1" presStyleIdx="1" presStyleCnt="3"/>
      <dgm:spPr>
        <a:noFill/>
        <a:ln w="12700" cap="flat" cmpd="sng" algn="ctr">
          <a:solidFill>
            <a:schemeClr val="accent1">
              <a:hueOff val="0"/>
              <a:satOff val="0"/>
              <a:lumOff val="0"/>
              <a:alphaOff val="0"/>
            </a:schemeClr>
          </a:solidFill>
          <a:prstDash val="dash"/>
        </a:ln>
        <a:effectLst/>
      </dgm:spPr>
    </dgm:pt>
    <dgm:pt modelId="{92F3DC1F-C68C-483F-8B87-11AD4B73B593}" type="pres">
      <dgm:prSet presAssocID="{566C4A8F-CE66-4FF5-AF11-6C385F74A275}" presName="ConnectLineEnd" presStyleLbl="node1" presStyleIdx="1" presStyleCnt="3"/>
      <dgm:spPr/>
    </dgm:pt>
    <dgm:pt modelId="{7DA17133-9FC0-41C4-9D73-B684766B40AA}" type="pres">
      <dgm:prSet presAssocID="{566C4A8F-CE66-4FF5-AF11-6C385F74A275}" presName="EmptyPane" presStyleCnt="0"/>
      <dgm:spPr/>
    </dgm:pt>
    <dgm:pt modelId="{E8E1DF33-88B4-4856-96C1-C5E0E66C552C}" type="pres">
      <dgm:prSet presAssocID="{E74B8A5E-78D9-4E5B-86E1-203DE271581F}" presName="spaceBetweenRectangles" presStyleLbl="fgAcc1" presStyleIdx="1" presStyleCnt="2"/>
      <dgm:spPr/>
    </dgm:pt>
    <dgm:pt modelId="{258D101A-CA89-4BD3-9BA0-F95214FF0550}" type="pres">
      <dgm:prSet presAssocID="{9AC77E87-FC4D-4F04-889B-73358514DC0D}" presName="composite" presStyleCnt="0"/>
      <dgm:spPr/>
    </dgm:pt>
    <dgm:pt modelId="{E38B2215-81DF-4D79-BB37-17C8C9F898E7}" type="pres">
      <dgm:prSet presAssocID="{9AC77E87-FC4D-4F04-889B-73358514DC0D}" presName="Parent1" presStyleLbl="alignNode1" presStyleIdx="2" presStyleCnt="3" custAng="0" custFlipHor="1" custScaleX="1499973" custScaleY="337898" custLinFactY="100000" custLinFactNeighborX="69930" custLinFactNeighborY="190201">
        <dgm:presLayoutVars>
          <dgm:chMax val="1"/>
          <dgm:chPref val="1"/>
          <dgm:bulletEnabled val="1"/>
        </dgm:presLayoutVars>
      </dgm:prSet>
      <dgm:spPr/>
    </dgm:pt>
    <dgm:pt modelId="{2E1F219F-885D-437D-9D95-1C496EBAD119}" type="pres">
      <dgm:prSet presAssocID="{9AC77E87-FC4D-4F04-889B-73358514DC0D}" presName="Childtext1" presStyleLbl="revTx" presStyleIdx="2" presStyleCnt="3">
        <dgm:presLayoutVars>
          <dgm:chMax val="0"/>
          <dgm:chPref val="0"/>
          <dgm:bulletEnabled/>
        </dgm:presLayoutVars>
      </dgm:prSet>
      <dgm:spPr/>
    </dgm:pt>
    <dgm:pt modelId="{8801BA21-B732-43C2-BD4E-EED526CA614C}" type="pres">
      <dgm:prSet presAssocID="{9AC77E87-FC4D-4F04-889B-73358514DC0D}" presName="ConnectLine" presStyleLbl="sibTrans1D1" presStyleIdx="2" presStyleCnt="3"/>
      <dgm:spPr>
        <a:noFill/>
        <a:ln w="12700" cap="flat" cmpd="sng" algn="ctr">
          <a:solidFill>
            <a:schemeClr val="accent1">
              <a:hueOff val="0"/>
              <a:satOff val="0"/>
              <a:lumOff val="0"/>
              <a:alphaOff val="0"/>
            </a:schemeClr>
          </a:solidFill>
          <a:prstDash val="dash"/>
        </a:ln>
        <a:effectLst/>
      </dgm:spPr>
    </dgm:pt>
    <dgm:pt modelId="{ED3C7052-C7D3-4A48-8DD7-C35F83E9E14D}" type="pres">
      <dgm:prSet presAssocID="{9AC77E87-FC4D-4F04-889B-73358514DC0D}" presName="ConnectLineEnd" presStyleLbl="node1" presStyleIdx="2" presStyleCnt="3"/>
      <dgm:spPr/>
    </dgm:pt>
    <dgm:pt modelId="{E1638529-5025-4BCE-9448-174A6B1F9AFC}" type="pres">
      <dgm:prSet presAssocID="{9AC77E87-FC4D-4F04-889B-73358514DC0D}" presName="EmptyPane" presStyleCnt="0"/>
      <dgm:spPr/>
    </dgm:pt>
  </dgm:ptLst>
  <dgm:cxnLst>
    <dgm:cxn modelId="{66E8CE3C-459F-4648-B4D7-5039298A0E92}" srcId="{08F627ED-A304-4697-8C44-18E45D3D2B1A}" destId="{566C4A8F-CE66-4FF5-AF11-6C385F74A275}" srcOrd="1" destOrd="0" parTransId="{375C5A5E-5F04-4FE8-98F8-795867C18A18}" sibTransId="{E74B8A5E-78D9-4E5B-86E1-203DE271581F}"/>
    <dgm:cxn modelId="{DC951A47-D712-4DDF-BC45-034C400F587A}" type="presOf" srcId="{08F627ED-A304-4697-8C44-18E45D3D2B1A}" destId="{D6614DDC-66DE-4E26-A0E6-8B5D4F611437}" srcOrd="0" destOrd="0" presId="urn:microsoft.com/office/officeart/2016/7/layout/HexagonTimeline"/>
    <dgm:cxn modelId="{C155924C-F8B4-4B93-AA3B-EC9A0354C98D}" type="presOf" srcId="{566C4A8F-CE66-4FF5-AF11-6C385F74A275}" destId="{DFAC9604-1931-49F0-BCDB-50B0ECAA58D1}" srcOrd="0" destOrd="0" presId="urn:microsoft.com/office/officeart/2016/7/layout/HexagonTimeline"/>
    <dgm:cxn modelId="{04774158-8FAB-47B4-A2EE-D3D3A7E958BE}" srcId="{08F627ED-A304-4697-8C44-18E45D3D2B1A}" destId="{9AC77E87-FC4D-4F04-889B-73358514DC0D}" srcOrd="2" destOrd="0" parTransId="{B29F90F6-921F-42B9-A496-5D121F61821E}" sibTransId="{3A77AB9A-DF29-465E-A0A5-D4FA3D0C537F}"/>
    <dgm:cxn modelId="{FB0FA082-3950-4822-951F-05A1A9548F18}" srcId="{08F627ED-A304-4697-8C44-18E45D3D2B1A}" destId="{C057D6ED-8F49-42DC-B8A7-C07F68F0F734}" srcOrd="0" destOrd="0" parTransId="{131D11D9-3030-4E3B-8F84-0108E6497B2A}" sibTransId="{6E885013-4246-43E1-A818-2251A99C8FD2}"/>
    <dgm:cxn modelId="{029AACA4-4DBD-4383-8925-50A4F74A4384}" type="presOf" srcId="{C057D6ED-8F49-42DC-B8A7-C07F68F0F734}" destId="{69EBFAFC-A891-4E3C-9AFB-B7D36C76A1CF}" srcOrd="0" destOrd="0" presId="urn:microsoft.com/office/officeart/2016/7/layout/HexagonTimeline"/>
    <dgm:cxn modelId="{6E1CE7C2-A87C-4E64-9245-7487AB728B9A}" type="presOf" srcId="{9AC77E87-FC4D-4F04-889B-73358514DC0D}" destId="{E38B2215-81DF-4D79-BB37-17C8C9F898E7}" srcOrd="0" destOrd="0" presId="urn:microsoft.com/office/officeart/2016/7/layout/HexagonTimeline"/>
    <dgm:cxn modelId="{D22ECE58-6FE4-4599-82A6-D4B4EF9826AD}" type="presParOf" srcId="{D6614DDC-66DE-4E26-A0E6-8B5D4F611437}" destId="{C43B30B8-08BB-40A0-9CAB-FF88AD2F182B}" srcOrd="0" destOrd="0" presId="urn:microsoft.com/office/officeart/2016/7/layout/HexagonTimeline"/>
    <dgm:cxn modelId="{1166C4F9-34EA-4BE1-9188-491D9A7A106B}" type="presParOf" srcId="{C43B30B8-08BB-40A0-9CAB-FF88AD2F182B}" destId="{69EBFAFC-A891-4E3C-9AFB-B7D36C76A1CF}" srcOrd="0" destOrd="0" presId="urn:microsoft.com/office/officeart/2016/7/layout/HexagonTimeline"/>
    <dgm:cxn modelId="{CD407204-C932-43E2-8C99-2477F98FB25C}" type="presParOf" srcId="{C43B30B8-08BB-40A0-9CAB-FF88AD2F182B}" destId="{6C1A6D40-C7DA-4EE2-89C2-F352337FE7CE}" srcOrd="1" destOrd="0" presId="urn:microsoft.com/office/officeart/2016/7/layout/HexagonTimeline"/>
    <dgm:cxn modelId="{821AB056-6841-49C3-AF68-A3A2A9069B06}" type="presParOf" srcId="{C43B30B8-08BB-40A0-9CAB-FF88AD2F182B}" destId="{71D4C8BA-910A-47E0-99EA-1FA27440B8B7}" srcOrd="2" destOrd="0" presId="urn:microsoft.com/office/officeart/2016/7/layout/HexagonTimeline"/>
    <dgm:cxn modelId="{2035A1E9-5468-4400-A7C3-6D263ACB3A7F}" type="presParOf" srcId="{C43B30B8-08BB-40A0-9CAB-FF88AD2F182B}" destId="{45BD0C3C-F0F5-4F40-A2D7-0A2F77840564}" srcOrd="3" destOrd="0" presId="urn:microsoft.com/office/officeart/2016/7/layout/HexagonTimeline"/>
    <dgm:cxn modelId="{B78D8FD9-F723-4BD9-9C69-24D12FCB9629}" type="presParOf" srcId="{C43B30B8-08BB-40A0-9CAB-FF88AD2F182B}" destId="{4BD2601E-06CC-4490-9384-FA6F68C3AF32}" srcOrd="4" destOrd="0" presId="urn:microsoft.com/office/officeart/2016/7/layout/HexagonTimeline"/>
    <dgm:cxn modelId="{ED7AD48A-945D-4C62-B0FF-FB3BBD066394}" type="presParOf" srcId="{D6614DDC-66DE-4E26-A0E6-8B5D4F611437}" destId="{DC89D2B4-F35F-467A-BC7A-2F1B1C7D5628}" srcOrd="1" destOrd="0" presId="urn:microsoft.com/office/officeart/2016/7/layout/HexagonTimeline"/>
    <dgm:cxn modelId="{D2DA16E8-0311-4ECD-93E2-5B5A1556D9A5}" type="presParOf" srcId="{D6614DDC-66DE-4E26-A0E6-8B5D4F611437}" destId="{43A50E1A-7548-4944-9975-BAC46AF83ADF}" srcOrd="2" destOrd="0" presId="urn:microsoft.com/office/officeart/2016/7/layout/HexagonTimeline"/>
    <dgm:cxn modelId="{D2911DF4-4790-4AA0-B7DC-D0910A9E6C5A}" type="presParOf" srcId="{43A50E1A-7548-4944-9975-BAC46AF83ADF}" destId="{DFAC9604-1931-49F0-BCDB-50B0ECAA58D1}" srcOrd="0" destOrd="0" presId="urn:microsoft.com/office/officeart/2016/7/layout/HexagonTimeline"/>
    <dgm:cxn modelId="{03148DFF-E49D-4A8D-84CF-DBFC9F19B0BD}" type="presParOf" srcId="{43A50E1A-7548-4944-9975-BAC46AF83ADF}" destId="{973A1558-707F-4A2F-B849-79D99200C41F}" srcOrd="1" destOrd="0" presId="urn:microsoft.com/office/officeart/2016/7/layout/HexagonTimeline"/>
    <dgm:cxn modelId="{6B733DCE-D983-429C-AB1A-AD4EA9ABA634}" type="presParOf" srcId="{43A50E1A-7548-4944-9975-BAC46AF83ADF}" destId="{F537747D-A07B-4B39-A837-E8391D3A1285}" srcOrd="2" destOrd="0" presId="urn:microsoft.com/office/officeart/2016/7/layout/HexagonTimeline"/>
    <dgm:cxn modelId="{C8E77EED-B0B0-4FD6-82AF-88D68D5FEF3D}" type="presParOf" srcId="{43A50E1A-7548-4944-9975-BAC46AF83ADF}" destId="{92F3DC1F-C68C-483F-8B87-11AD4B73B593}" srcOrd="3" destOrd="0" presId="urn:microsoft.com/office/officeart/2016/7/layout/HexagonTimeline"/>
    <dgm:cxn modelId="{E89B57F3-44C0-4CE0-9FB6-11C32EA51FBD}" type="presParOf" srcId="{43A50E1A-7548-4944-9975-BAC46AF83ADF}" destId="{7DA17133-9FC0-41C4-9D73-B684766B40AA}" srcOrd="4" destOrd="0" presId="urn:microsoft.com/office/officeart/2016/7/layout/HexagonTimeline"/>
    <dgm:cxn modelId="{54974B48-BEB1-412A-A3F6-E91775488C71}" type="presParOf" srcId="{D6614DDC-66DE-4E26-A0E6-8B5D4F611437}" destId="{E8E1DF33-88B4-4856-96C1-C5E0E66C552C}" srcOrd="3" destOrd="0" presId="urn:microsoft.com/office/officeart/2016/7/layout/HexagonTimeline"/>
    <dgm:cxn modelId="{A2FC9288-5AD0-464F-A27B-3C029EB82A78}" type="presParOf" srcId="{D6614DDC-66DE-4E26-A0E6-8B5D4F611437}" destId="{258D101A-CA89-4BD3-9BA0-F95214FF0550}" srcOrd="4" destOrd="0" presId="urn:microsoft.com/office/officeart/2016/7/layout/HexagonTimeline"/>
    <dgm:cxn modelId="{3E0287D5-85BD-4EA8-8360-16EA3B96ED89}" type="presParOf" srcId="{258D101A-CA89-4BD3-9BA0-F95214FF0550}" destId="{E38B2215-81DF-4D79-BB37-17C8C9F898E7}" srcOrd="0" destOrd="0" presId="urn:microsoft.com/office/officeart/2016/7/layout/HexagonTimeline"/>
    <dgm:cxn modelId="{7053D88C-9828-4A50-8590-4A4874885273}" type="presParOf" srcId="{258D101A-CA89-4BD3-9BA0-F95214FF0550}" destId="{2E1F219F-885D-437D-9D95-1C496EBAD119}" srcOrd="1" destOrd="0" presId="urn:microsoft.com/office/officeart/2016/7/layout/HexagonTimeline"/>
    <dgm:cxn modelId="{CD524EB0-8DDC-47BC-8050-14B4AE3DE867}" type="presParOf" srcId="{258D101A-CA89-4BD3-9BA0-F95214FF0550}" destId="{8801BA21-B732-43C2-BD4E-EED526CA614C}" srcOrd="2" destOrd="0" presId="urn:microsoft.com/office/officeart/2016/7/layout/HexagonTimeline"/>
    <dgm:cxn modelId="{7C871D98-1568-47DF-AD10-05B6D83FE291}" type="presParOf" srcId="{258D101A-CA89-4BD3-9BA0-F95214FF0550}" destId="{ED3C7052-C7D3-4A48-8DD7-C35F83E9E14D}" srcOrd="3" destOrd="0" presId="urn:microsoft.com/office/officeart/2016/7/layout/HexagonTimeline"/>
    <dgm:cxn modelId="{2B694A21-4ED9-4979-ACB7-DABE9ECD1399}" type="presParOf" srcId="{258D101A-CA89-4BD3-9BA0-F95214FF0550}" destId="{E1638529-5025-4BCE-9448-174A6B1F9AFC}"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BFAFC-A891-4E3C-9AFB-B7D36C76A1CF}">
      <dsp:nvSpPr>
        <dsp:cNvPr id="0" name=""/>
        <dsp:cNvSpPr/>
      </dsp:nvSpPr>
      <dsp:spPr>
        <a:xfrm>
          <a:off x="0" y="0"/>
          <a:ext cx="619009" cy="1485730"/>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22300">
            <a:lnSpc>
              <a:spcPct val="90000"/>
            </a:lnSpc>
            <a:spcBef>
              <a:spcPct val="0"/>
            </a:spcBef>
            <a:spcAft>
              <a:spcPct val="35000"/>
            </a:spcAft>
            <a:buNone/>
          </a:pPr>
          <a:r>
            <a:rPr lang="en-US" sz="1400" kern="1200"/>
            <a:t>அன்று தொட்டு இன்றுவரை</a:t>
          </a:r>
          <a:endParaRPr lang="en-US" sz="1400" kern="1200" dirty="0"/>
        </a:p>
      </dsp:txBody>
      <dsp:txXfrm>
        <a:off x="0" y="0"/>
        <a:ext cx="495207" cy="1485730"/>
      </dsp:txXfrm>
    </dsp:sp>
    <dsp:sp modelId="{6C1A6D40-C7DA-4EE2-89C2-F352337FE7CE}">
      <dsp:nvSpPr>
        <dsp:cNvPr id="0" name=""/>
        <dsp:cNvSpPr/>
      </dsp:nvSpPr>
      <dsp:spPr>
        <a:xfrm>
          <a:off x="-120362" y="-2539053"/>
          <a:ext cx="859735" cy="3961949"/>
        </a:xfrm>
        <a:prstGeom prst="rect">
          <a:avLst/>
        </a:prstGeom>
        <a:noFill/>
        <a:ln>
          <a:noFill/>
        </a:ln>
        <a:effectLst/>
      </dsp:spPr>
      <dsp:style>
        <a:lnRef idx="0">
          <a:scrgbClr r="0" g="0" b="0"/>
        </a:lnRef>
        <a:fillRef idx="0">
          <a:scrgbClr r="0" g="0" b="0"/>
        </a:fillRef>
        <a:effectRef idx="0">
          <a:scrgbClr r="0" g="0" b="0"/>
        </a:effectRef>
        <a:fontRef idx="minor"/>
      </dsp:style>
    </dsp:sp>
    <dsp:sp modelId="{DC89D2B4-F35F-467A-BC7A-2F1B1C7D5628}">
      <dsp:nvSpPr>
        <dsp:cNvPr id="0" name=""/>
        <dsp:cNvSpPr/>
      </dsp:nvSpPr>
      <dsp:spPr>
        <a:xfrm rot="4102311">
          <a:off x="82338" y="1532970"/>
          <a:ext cx="1699889" cy="0"/>
        </a:xfrm>
        <a:custGeom>
          <a:avLst/>
          <a:gdLst/>
          <a:ahLst/>
          <a:cxnLst/>
          <a:rect l="0" t="0" r="0" b="0"/>
          <a:pathLst>
            <a:path>
              <a:moveTo>
                <a:pt x="0" y="0"/>
              </a:moveTo>
              <a:lnTo>
                <a:pt x="1699889"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D4C8BA-910A-47E0-99EA-1FA27440B8B7}">
      <dsp:nvSpPr>
        <dsp:cNvPr id="0" name=""/>
        <dsp:cNvSpPr/>
      </dsp:nvSpPr>
      <dsp:spPr>
        <a:xfrm>
          <a:off x="309504" y="-297082"/>
          <a:ext cx="0" cy="1238109"/>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5BD0C3C-F0F5-4F40-A2D7-0A2F77840564}">
      <dsp:nvSpPr>
        <dsp:cNvPr id="0" name=""/>
        <dsp:cNvSpPr/>
      </dsp:nvSpPr>
      <dsp:spPr>
        <a:xfrm>
          <a:off x="151215" y="-31417"/>
          <a:ext cx="316578" cy="2476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AC9604-1931-49F0-BCDB-50B0ECAA58D1}">
      <dsp:nvSpPr>
        <dsp:cNvPr id="0" name=""/>
        <dsp:cNvSpPr/>
      </dsp:nvSpPr>
      <dsp:spPr>
        <a:xfrm rot="10800000" flipV="1">
          <a:off x="1245556" y="1185771"/>
          <a:ext cx="2374660" cy="2274608"/>
        </a:xfrm>
        <a:prstGeom prst="hexagon">
          <a:avLst>
            <a:gd name="adj" fmla="val 40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a:t>வழக்காறும்  பாரம்பரியமும்</a:t>
          </a:r>
        </a:p>
        <a:p>
          <a:pPr marL="0" lvl="0" indent="0" algn="ctr" defTabSz="488950">
            <a:lnSpc>
              <a:spcPct val="90000"/>
            </a:lnSpc>
            <a:spcBef>
              <a:spcPct val="0"/>
            </a:spcBef>
            <a:spcAft>
              <a:spcPct val="35000"/>
            </a:spcAft>
            <a:buNone/>
          </a:pPr>
          <a:r>
            <a:rPr lang="en-US" sz="1100" kern="1200"/>
            <a:t>பண்பாட்டு மாற்றங்களும்</a:t>
          </a:r>
          <a:endParaRPr lang="en-US" sz="1100" kern="1200" dirty="0"/>
        </a:p>
      </dsp:txBody>
      <dsp:txXfrm rot="-10800000">
        <a:off x="1799422" y="1716301"/>
        <a:ext cx="1266928" cy="1213548"/>
      </dsp:txXfrm>
    </dsp:sp>
    <dsp:sp modelId="{973A1558-707F-4A2F-B849-79D99200C41F}">
      <dsp:nvSpPr>
        <dsp:cNvPr id="0" name=""/>
        <dsp:cNvSpPr/>
      </dsp:nvSpPr>
      <dsp:spPr>
        <a:xfrm rot="10800000" flipV="1">
          <a:off x="783817" y="591208"/>
          <a:ext cx="3298139" cy="6065622"/>
        </a:xfrm>
        <a:prstGeom prst="rect">
          <a:avLst/>
        </a:prstGeom>
        <a:noFill/>
        <a:ln>
          <a:noFill/>
        </a:ln>
        <a:effectLst/>
      </dsp:spPr>
      <dsp:style>
        <a:lnRef idx="0">
          <a:scrgbClr r="0" g="0" b="0"/>
        </a:lnRef>
        <a:fillRef idx="0">
          <a:scrgbClr r="0" g="0" b="0"/>
        </a:fillRef>
        <a:effectRef idx="0">
          <a:scrgbClr r="0" g="0" b="0"/>
        </a:effectRef>
        <a:fontRef idx="minor"/>
      </dsp:style>
    </dsp:sp>
    <dsp:sp modelId="{E8E1DF33-88B4-4856-96C1-C5E0E66C552C}">
      <dsp:nvSpPr>
        <dsp:cNvPr id="0" name=""/>
        <dsp:cNvSpPr/>
      </dsp:nvSpPr>
      <dsp:spPr>
        <a:xfrm rot="1862786">
          <a:off x="3530017" y="2647813"/>
          <a:ext cx="1259325" cy="0"/>
        </a:xfrm>
        <a:custGeom>
          <a:avLst/>
          <a:gdLst/>
          <a:ahLst/>
          <a:cxnLst/>
          <a:rect l="0" t="0" r="0" b="0"/>
          <a:pathLst>
            <a:path>
              <a:moveTo>
                <a:pt x="0" y="0"/>
              </a:moveTo>
              <a:lnTo>
                <a:pt x="1259325"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37747D-A07B-4B39-A837-E8391D3A1285}">
      <dsp:nvSpPr>
        <dsp:cNvPr id="0" name=""/>
        <dsp:cNvSpPr/>
      </dsp:nvSpPr>
      <dsp:spPr>
        <a:xfrm rot="10800000" flipV="1">
          <a:off x="2432886" y="1796215"/>
          <a:ext cx="0" cy="1895507"/>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2F3DC1F-C68C-483F-8B87-11AD4B73B593}">
      <dsp:nvSpPr>
        <dsp:cNvPr id="0" name=""/>
        <dsp:cNvSpPr/>
      </dsp:nvSpPr>
      <dsp:spPr>
        <a:xfrm rot="10800000" flipV="1">
          <a:off x="1825654" y="2783997"/>
          <a:ext cx="1214464" cy="3791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8B2215-81DF-4D79-BB37-17C8C9F898E7}">
      <dsp:nvSpPr>
        <dsp:cNvPr id="0" name=""/>
        <dsp:cNvSpPr/>
      </dsp:nvSpPr>
      <dsp:spPr>
        <a:xfrm rot="10800000" flipH="1">
          <a:off x="4699143" y="2196809"/>
          <a:ext cx="2244449" cy="1551482"/>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a:t>நாகரீக வளர்ச்சிப் பாதையில்</a:t>
          </a:r>
        </a:p>
        <a:p>
          <a:pPr marL="0" lvl="0" indent="0" algn="ctr" defTabSz="488950">
            <a:lnSpc>
              <a:spcPct val="90000"/>
            </a:lnSpc>
            <a:spcBef>
              <a:spcPct val="0"/>
            </a:spcBef>
            <a:spcAft>
              <a:spcPct val="35000"/>
            </a:spcAft>
            <a:buNone/>
          </a:pPr>
          <a:r>
            <a:rPr lang="en-US" sz="1100" kern="1200"/>
            <a:t>பாரம்பரிய மரபு மாற்றங்கள்</a:t>
          </a:r>
          <a:endParaRPr lang="en-US" sz="1100" kern="1200" dirty="0"/>
        </a:p>
      </dsp:txBody>
      <dsp:txXfrm rot="10800000">
        <a:off x="4699143" y="2196809"/>
        <a:ext cx="1934153" cy="1551482"/>
      </dsp:txXfrm>
    </dsp:sp>
    <dsp:sp modelId="{2E1F219F-885D-437D-9D95-1C496EBAD119}">
      <dsp:nvSpPr>
        <dsp:cNvPr id="0" name=""/>
        <dsp:cNvSpPr/>
      </dsp:nvSpPr>
      <dsp:spPr>
        <a:xfrm flipH="1">
          <a:off x="4262723" y="-397036"/>
          <a:ext cx="3117291" cy="4137285"/>
        </a:xfrm>
        <a:prstGeom prst="rect">
          <a:avLst/>
        </a:prstGeom>
        <a:noFill/>
        <a:ln>
          <a:noFill/>
        </a:ln>
        <a:effectLst/>
      </dsp:spPr>
      <dsp:style>
        <a:lnRef idx="0">
          <a:scrgbClr r="0" g="0" b="0"/>
        </a:lnRef>
        <a:fillRef idx="0">
          <a:scrgbClr r="0" g="0" b="0"/>
        </a:fillRef>
        <a:effectRef idx="0">
          <a:scrgbClr r="0" g="0" b="0"/>
        </a:effectRef>
        <a:fontRef idx="minor"/>
      </dsp:style>
    </dsp:sp>
    <dsp:sp modelId="{8801BA21-B732-43C2-BD4E-EED526CA614C}">
      <dsp:nvSpPr>
        <dsp:cNvPr id="0" name=""/>
        <dsp:cNvSpPr/>
      </dsp:nvSpPr>
      <dsp:spPr>
        <a:xfrm flipH="1">
          <a:off x="5821368" y="1905205"/>
          <a:ext cx="0" cy="1292901"/>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D3C7052-C7D3-4A48-8DD7-C35F83E9E14D}">
      <dsp:nvSpPr>
        <dsp:cNvPr id="0" name=""/>
        <dsp:cNvSpPr/>
      </dsp:nvSpPr>
      <dsp:spPr>
        <a:xfrm flipH="1">
          <a:off x="5247432" y="2192788"/>
          <a:ext cx="1147871" cy="2585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5E24D8-CFA9-448A-882B-CA6CC2A56D4A}" type="datetimeFigureOut">
              <a:rPr lang="en-CA" smtClean="0"/>
              <a:t>2024-04-16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C20D55-776C-4FBE-9A1F-BC89273EE360}" type="slidenum">
              <a:rPr lang="en-CA" smtClean="0"/>
              <a:t>‹#›</a:t>
            </a:fld>
            <a:endParaRPr lang="en-CA"/>
          </a:p>
        </p:txBody>
      </p:sp>
    </p:spTree>
    <p:extLst>
      <p:ext uri="{BB962C8B-B14F-4D97-AF65-F5344CB8AC3E}">
        <p14:creationId xmlns:p14="http://schemas.microsoft.com/office/powerpoint/2010/main" val="1245907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a:t>
            </a:fld>
            <a:endParaRPr lang="en-CA"/>
          </a:p>
        </p:txBody>
      </p:sp>
    </p:spTree>
    <p:extLst>
      <p:ext uri="{BB962C8B-B14F-4D97-AF65-F5344CB8AC3E}">
        <p14:creationId xmlns:p14="http://schemas.microsoft.com/office/powerpoint/2010/main" val="2334600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6</a:t>
            </a:fld>
            <a:endParaRPr lang="en-CA"/>
          </a:p>
        </p:txBody>
      </p:sp>
    </p:spTree>
    <p:extLst>
      <p:ext uri="{BB962C8B-B14F-4D97-AF65-F5344CB8AC3E}">
        <p14:creationId xmlns:p14="http://schemas.microsoft.com/office/powerpoint/2010/main" val="3096281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7</a:t>
            </a:fld>
            <a:endParaRPr lang="en-CA"/>
          </a:p>
        </p:txBody>
      </p:sp>
    </p:spTree>
    <p:extLst>
      <p:ext uri="{BB962C8B-B14F-4D97-AF65-F5344CB8AC3E}">
        <p14:creationId xmlns:p14="http://schemas.microsoft.com/office/powerpoint/2010/main" val="2712319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8</a:t>
            </a:fld>
            <a:endParaRPr lang="en-CA"/>
          </a:p>
        </p:txBody>
      </p:sp>
    </p:spTree>
    <p:extLst>
      <p:ext uri="{BB962C8B-B14F-4D97-AF65-F5344CB8AC3E}">
        <p14:creationId xmlns:p14="http://schemas.microsoft.com/office/powerpoint/2010/main" val="3719142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10</a:t>
            </a:fld>
            <a:endParaRPr lang="en-CA"/>
          </a:p>
        </p:txBody>
      </p:sp>
    </p:spTree>
    <p:extLst>
      <p:ext uri="{BB962C8B-B14F-4D97-AF65-F5344CB8AC3E}">
        <p14:creationId xmlns:p14="http://schemas.microsoft.com/office/powerpoint/2010/main" val="1489292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11</a:t>
            </a:fld>
            <a:endParaRPr lang="en-CA"/>
          </a:p>
        </p:txBody>
      </p:sp>
    </p:spTree>
    <p:extLst>
      <p:ext uri="{BB962C8B-B14F-4D97-AF65-F5344CB8AC3E}">
        <p14:creationId xmlns:p14="http://schemas.microsoft.com/office/powerpoint/2010/main" val="188796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12</a:t>
            </a:fld>
            <a:endParaRPr lang="en-CA"/>
          </a:p>
        </p:txBody>
      </p:sp>
    </p:spTree>
    <p:extLst>
      <p:ext uri="{BB962C8B-B14F-4D97-AF65-F5344CB8AC3E}">
        <p14:creationId xmlns:p14="http://schemas.microsoft.com/office/powerpoint/2010/main" val="2757828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14</a:t>
            </a:fld>
            <a:endParaRPr lang="en-CA"/>
          </a:p>
        </p:txBody>
      </p:sp>
    </p:spTree>
    <p:extLst>
      <p:ext uri="{BB962C8B-B14F-4D97-AF65-F5344CB8AC3E}">
        <p14:creationId xmlns:p14="http://schemas.microsoft.com/office/powerpoint/2010/main" val="2993571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15</a:t>
            </a:fld>
            <a:endParaRPr lang="en-CA"/>
          </a:p>
        </p:txBody>
      </p:sp>
    </p:spTree>
    <p:extLst>
      <p:ext uri="{BB962C8B-B14F-4D97-AF65-F5344CB8AC3E}">
        <p14:creationId xmlns:p14="http://schemas.microsoft.com/office/powerpoint/2010/main" val="4133861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20</a:t>
            </a:fld>
            <a:endParaRPr lang="en-CA"/>
          </a:p>
        </p:txBody>
      </p:sp>
    </p:spTree>
    <p:extLst>
      <p:ext uri="{BB962C8B-B14F-4D97-AF65-F5344CB8AC3E}">
        <p14:creationId xmlns:p14="http://schemas.microsoft.com/office/powerpoint/2010/main" val="3830377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21</a:t>
            </a:fld>
            <a:endParaRPr lang="en-CA"/>
          </a:p>
        </p:txBody>
      </p:sp>
    </p:spTree>
    <p:extLst>
      <p:ext uri="{BB962C8B-B14F-4D97-AF65-F5344CB8AC3E}">
        <p14:creationId xmlns:p14="http://schemas.microsoft.com/office/powerpoint/2010/main" val="184195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22</a:t>
            </a:fld>
            <a:endParaRPr lang="en-CA"/>
          </a:p>
        </p:txBody>
      </p:sp>
    </p:spTree>
    <p:extLst>
      <p:ext uri="{BB962C8B-B14F-4D97-AF65-F5344CB8AC3E}">
        <p14:creationId xmlns:p14="http://schemas.microsoft.com/office/powerpoint/2010/main" val="1649857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23</a:t>
            </a:fld>
            <a:endParaRPr lang="en-CA"/>
          </a:p>
        </p:txBody>
      </p:sp>
    </p:spTree>
    <p:extLst>
      <p:ext uri="{BB962C8B-B14F-4D97-AF65-F5344CB8AC3E}">
        <p14:creationId xmlns:p14="http://schemas.microsoft.com/office/powerpoint/2010/main" val="91182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24</a:t>
            </a:fld>
            <a:endParaRPr lang="en-CA"/>
          </a:p>
        </p:txBody>
      </p:sp>
    </p:spTree>
    <p:extLst>
      <p:ext uri="{BB962C8B-B14F-4D97-AF65-F5344CB8AC3E}">
        <p14:creationId xmlns:p14="http://schemas.microsoft.com/office/powerpoint/2010/main" val="1921244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25</a:t>
            </a:fld>
            <a:endParaRPr lang="en-CA"/>
          </a:p>
        </p:txBody>
      </p:sp>
    </p:spTree>
    <p:extLst>
      <p:ext uri="{BB962C8B-B14F-4D97-AF65-F5344CB8AC3E}">
        <p14:creationId xmlns:p14="http://schemas.microsoft.com/office/powerpoint/2010/main" val="3361579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26</a:t>
            </a:fld>
            <a:endParaRPr lang="en-CA"/>
          </a:p>
        </p:txBody>
      </p:sp>
    </p:spTree>
    <p:extLst>
      <p:ext uri="{BB962C8B-B14F-4D97-AF65-F5344CB8AC3E}">
        <p14:creationId xmlns:p14="http://schemas.microsoft.com/office/powerpoint/2010/main" val="2070498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27</a:t>
            </a:fld>
            <a:endParaRPr lang="en-CA"/>
          </a:p>
        </p:txBody>
      </p:sp>
    </p:spTree>
    <p:extLst>
      <p:ext uri="{BB962C8B-B14F-4D97-AF65-F5344CB8AC3E}">
        <p14:creationId xmlns:p14="http://schemas.microsoft.com/office/powerpoint/2010/main" val="3973131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33</a:t>
            </a:fld>
            <a:endParaRPr lang="en-CA"/>
          </a:p>
        </p:txBody>
      </p:sp>
    </p:spTree>
    <p:extLst>
      <p:ext uri="{BB962C8B-B14F-4D97-AF65-F5344CB8AC3E}">
        <p14:creationId xmlns:p14="http://schemas.microsoft.com/office/powerpoint/2010/main" val="4255197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34</a:t>
            </a:fld>
            <a:endParaRPr lang="en-CA"/>
          </a:p>
        </p:txBody>
      </p:sp>
    </p:spTree>
    <p:extLst>
      <p:ext uri="{BB962C8B-B14F-4D97-AF65-F5344CB8AC3E}">
        <p14:creationId xmlns:p14="http://schemas.microsoft.com/office/powerpoint/2010/main" val="3726935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35</a:t>
            </a:fld>
            <a:endParaRPr lang="en-CA"/>
          </a:p>
        </p:txBody>
      </p:sp>
    </p:spTree>
    <p:extLst>
      <p:ext uri="{BB962C8B-B14F-4D97-AF65-F5344CB8AC3E}">
        <p14:creationId xmlns:p14="http://schemas.microsoft.com/office/powerpoint/2010/main" val="266154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36</a:t>
            </a:fld>
            <a:endParaRPr lang="en-CA"/>
          </a:p>
        </p:txBody>
      </p:sp>
    </p:spTree>
    <p:extLst>
      <p:ext uri="{BB962C8B-B14F-4D97-AF65-F5344CB8AC3E}">
        <p14:creationId xmlns:p14="http://schemas.microsoft.com/office/powerpoint/2010/main" val="15789809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37</a:t>
            </a:fld>
            <a:endParaRPr lang="en-CA"/>
          </a:p>
        </p:txBody>
      </p:sp>
    </p:spTree>
    <p:extLst>
      <p:ext uri="{BB962C8B-B14F-4D97-AF65-F5344CB8AC3E}">
        <p14:creationId xmlns:p14="http://schemas.microsoft.com/office/powerpoint/2010/main" val="1412082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38</a:t>
            </a:fld>
            <a:endParaRPr lang="en-CA"/>
          </a:p>
        </p:txBody>
      </p:sp>
    </p:spTree>
    <p:extLst>
      <p:ext uri="{BB962C8B-B14F-4D97-AF65-F5344CB8AC3E}">
        <p14:creationId xmlns:p14="http://schemas.microsoft.com/office/powerpoint/2010/main" val="2349003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42</a:t>
            </a:fld>
            <a:endParaRPr lang="en-CA"/>
          </a:p>
        </p:txBody>
      </p:sp>
    </p:spTree>
    <p:extLst>
      <p:ext uri="{BB962C8B-B14F-4D97-AF65-F5344CB8AC3E}">
        <p14:creationId xmlns:p14="http://schemas.microsoft.com/office/powerpoint/2010/main" val="210363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44</a:t>
            </a:fld>
            <a:endParaRPr lang="en-CA"/>
          </a:p>
        </p:txBody>
      </p:sp>
    </p:spTree>
    <p:extLst>
      <p:ext uri="{BB962C8B-B14F-4D97-AF65-F5344CB8AC3E}">
        <p14:creationId xmlns:p14="http://schemas.microsoft.com/office/powerpoint/2010/main" val="3258594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45</a:t>
            </a:fld>
            <a:endParaRPr lang="en-CA"/>
          </a:p>
        </p:txBody>
      </p:sp>
    </p:spTree>
    <p:extLst>
      <p:ext uri="{BB962C8B-B14F-4D97-AF65-F5344CB8AC3E}">
        <p14:creationId xmlns:p14="http://schemas.microsoft.com/office/powerpoint/2010/main" val="2669747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47</a:t>
            </a:fld>
            <a:endParaRPr lang="en-CA"/>
          </a:p>
        </p:txBody>
      </p:sp>
    </p:spTree>
    <p:extLst>
      <p:ext uri="{BB962C8B-B14F-4D97-AF65-F5344CB8AC3E}">
        <p14:creationId xmlns:p14="http://schemas.microsoft.com/office/powerpoint/2010/main" val="3046014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48</a:t>
            </a:fld>
            <a:endParaRPr lang="en-CA"/>
          </a:p>
        </p:txBody>
      </p:sp>
    </p:spTree>
    <p:extLst>
      <p:ext uri="{BB962C8B-B14F-4D97-AF65-F5344CB8AC3E}">
        <p14:creationId xmlns:p14="http://schemas.microsoft.com/office/powerpoint/2010/main" val="4137736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50</a:t>
            </a:fld>
            <a:endParaRPr lang="en-CA"/>
          </a:p>
        </p:txBody>
      </p:sp>
    </p:spTree>
    <p:extLst>
      <p:ext uri="{BB962C8B-B14F-4D97-AF65-F5344CB8AC3E}">
        <p14:creationId xmlns:p14="http://schemas.microsoft.com/office/powerpoint/2010/main" val="3342173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52</a:t>
            </a:fld>
            <a:endParaRPr lang="en-CA"/>
          </a:p>
        </p:txBody>
      </p:sp>
    </p:spTree>
    <p:extLst>
      <p:ext uri="{BB962C8B-B14F-4D97-AF65-F5344CB8AC3E}">
        <p14:creationId xmlns:p14="http://schemas.microsoft.com/office/powerpoint/2010/main" val="326954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53</a:t>
            </a:fld>
            <a:endParaRPr lang="en-CA"/>
          </a:p>
        </p:txBody>
      </p:sp>
    </p:spTree>
    <p:extLst>
      <p:ext uri="{BB962C8B-B14F-4D97-AF65-F5344CB8AC3E}">
        <p14:creationId xmlns:p14="http://schemas.microsoft.com/office/powerpoint/2010/main" val="33549867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54</a:t>
            </a:fld>
            <a:endParaRPr lang="en-CA"/>
          </a:p>
        </p:txBody>
      </p:sp>
    </p:spTree>
    <p:extLst>
      <p:ext uri="{BB962C8B-B14F-4D97-AF65-F5344CB8AC3E}">
        <p14:creationId xmlns:p14="http://schemas.microsoft.com/office/powerpoint/2010/main" val="5811598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56</a:t>
            </a:fld>
            <a:endParaRPr lang="en-CA"/>
          </a:p>
        </p:txBody>
      </p:sp>
    </p:spTree>
    <p:extLst>
      <p:ext uri="{BB962C8B-B14F-4D97-AF65-F5344CB8AC3E}">
        <p14:creationId xmlns:p14="http://schemas.microsoft.com/office/powerpoint/2010/main" val="273483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57</a:t>
            </a:fld>
            <a:endParaRPr lang="en-CA"/>
          </a:p>
        </p:txBody>
      </p:sp>
    </p:spTree>
    <p:extLst>
      <p:ext uri="{BB962C8B-B14F-4D97-AF65-F5344CB8AC3E}">
        <p14:creationId xmlns:p14="http://schemas.microsoft.com/office/powerpoint/2010/main" val="19164811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67</a:t>
            </a:fld>
            <a:endParaRPr lang="en-CA"/>
          </a:p>
        </p:txBody>
      </p:sp>
    </p:spTree>
    <p:extLst>
      <p:ext uri="{BB962C8B-B14F-4D97-AF65-F5344CB8AC3E}">
        <p14:creationId xmlns:p14="http://schemas.microsoft.com/office/powerpoint/2010/main" val="1206720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70</a:t>
            </a:fld>
            <a:endParaRPr lang="en-CA"/>
          </a:p>
        </p:txBody>
      </p:sp>
    </p:spTree>
    <p:extLst>
      <p:ext uri="{BB962C8B-B14F-4D97-AF65-F5344CB8AC3E}">
        <p14:creationId xmlns:p14="http://schemas.microsoft.com/office/powerpoint/2010/main" val="37655410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74</a:t>
            </a:fld>
            <a:endParaRPr lang="en-CA"/>
          </a:p>
        </p:txBody>
      </p:sp>
    </p:spTree>
    <p:extLst>
      <p:ext uri="{BB962C8B-B14F-4D97-AF65-F5344CB8AC3E}">
        <p14:creationId xmlns:p14="http://schemas.microsoft.com/office/powerpoint/2010/main" val="5472205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77</a:t>
            </a:fld>
            <a:endParaRPr lang="en-CA"/>
          </a:p>
        </p:txBody>
      </p:sp>
    </p:spTree>
    <p:extLst>
      <p:ext uri="{BB962C8B-B14F-4D97-AF65-F5344CB8AC3E}">
        <p14:creationId xmlns:p14="http://schemas.microsoft.com/office/powerpoint/2010/main" val="27361489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78</a:t>
            </a:fld>
            <a:endParaRPr lang="en-CA"/>
          </a:p>
        </p:txBody>
      </p:sp>
    </p:spTree>
    <p:extLst>
      <p:ext uri="{BB962C8B-B14F-4D97-AF65-F5344CB8AC3E}">
        <p14:creationId xmlns:p14="http://schemas.microsoft.com/office/powerpoint/2010/main" val="36955313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79</a:t>
            </a:fld>
            <a:endParaRPr lang="en-CA"/>
          </a:p>
        </p:txBody>
      </p:sp>
    </p:spTree>
    <p:extLst>
      <p:ext uri="{BB962C8B-B14F-4D97-AF65-F5344CB8AC3E}">
        <p14:creationId xmlns:p14="http://schemas.microsoft.com/office/powerpoint/2010/main" val="24845438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83</a:t>
            </a:fld>
            <a:endParaRPr lang="en-CA"/>
          </a:p>
        </p:txBody>
      </p:sp>
    </p:spTree>
    <p:extLst>
      <p:ext uri="{BB962C8B-B14F-4D97-AF65-F5344CB8AC3E}">
        <p14:creationId xmlns:p14="http://schemas.microsoft.com/office/powerpoint/2010/main" val="2560079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84</a:t>
            </a:fld>
            <a:endParaRPr lang="en-CA"/>
          </a:p>
        </p:txBody>
      </p:sp>
    </p:spTree>
    <p:extLst>
      <p:ext uri="{BB962C8B-B14F-4D97-AF65-F5344CB8AC3E}">
        <p14:creationId xmlns:p14="http://schemas.microsoft.com/office/powerpoint/2010/main" val="7215446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88</a:t>
            </a:fld>
            <a:endParaRPr lang="en-CA"/>
          </a:p>
        </p:txBody>
      </p:sp>
    </p:spTree>
    <p:extLst>
      <p:ext uri="{BB962C8B-B14F-4D97-AF65-F5344CB8AC3E}">
        <p14:creationId xmlns:p14="http://schemas.microsoft.com/office/powerpoint/2010/main" val="32854911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89</a:t>
            </a:fld>
            <a:endParaRPr lang="en-CA"/>
          </a:p>
        </p:txBody>
      </p:sp>
    </p:spTree>
    <p:extLst>
      <p:ext uri="{BB962C8B-B14F-4D97-AF65-F5344CB8AC3E}">
        <p14:creationId xmlns:p14="http://schemas.microsoft.com/office/powerpoint/2010/main" val="16048034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90</a:t>
            </a:fld>
            <a:endParaRPr lang="en-CA"/>
          </a:p>
        </p:txBody>
      </p:sp>
    </p:spTree>
    <p:extLst>
      <p:ext uri="{BB962C8B-B14F-4D97-AF65-F5344CB8AC3E}">
        <p14:creationId xmlns:p14="http://schemas.microsoft.com/office/powerpoint/2010/main" val="32884359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91</a:t>
            </a:fld>
            <a:endParaRPr lang="en-CA"/>
          </a:p>
        </p:txBody>
      </p:sp>
    </p:spTree>
    <p:extLst>
      <p:ext uri="{BB962C8B-B14F-4D97-AF65-F5344CB8AC3E}">
        <p14:creationId xmlns:p14="http://schemas.microsoft.com/office/powerpoint/2010/main" val="26293686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93</a:t>
            </a:fld>
            <a:endParaRPr lang="en-CA"/>
          </a:p>
        </p:txBody>
      </p:sp>
    </p:spTree>
    <p:extLst>
      <p:ext uri="{BB962C8B-B14F-4D97-AF65-F5344CB8AC3E}">
        <p14:creationId xmlns:p14="http://schemas.microsoft.com/office/powerpoint/2010/main" val="37904309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97</a:t>
            </a:fld>
            <a:endParaRPr lang="en-CA"/>
          </a:p>
        </p:txBody>
      </p:sp>
    </p:spTree>
    <p:extLst>
      <p:ext uri="{BB962C8B-B14F-4D97-AF65-F5344CB8AC3E}">
        <p14:creationId xmlns:p14="http://schemas.microsoft.com/office/powerpoint/2010/main" val="1757201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99</a:t>
            </a:fld>
            <a:endParaRPr lang="en-CA"/>
          </a:p>
        </p:txBody>
      </p:sp>
    </p:spTree>
    <p:extLst>
      <p:ext uri="{BB962C8B-B14F-4D97-AF65-F5344CB8AC3E}">
        <p14:creationId xmlns:p14="http://schemas.microsoft.com/office/powerpoint/2010/main" val="2001630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102</a:t>
            </a:fld>
            <a:endParaRPr lang="en-CA"/>
          </a:p>
        </p:txBody>
      </p:sp>
    </p:spTree>
    <p:extLst>
      <p:ext uri="{BB962C8B-B14F-4D97-AF65-F5344CB8AC3E}">
        <p14:creationId xmlns:p14="http://schemas.microsoft.com/office/powerpoint/2010/main" val="32993452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106</a:t>
            </a:fld>
            <a:endParaRPr lang="en-CA"/>
          </a:p>
        </p:txBody>
      </p:sp>
    </p:spTree>
    <p:extLst>
      <p:ext uri="{BB962C8B-B14F-4D97-AF65-F5344CB8AC3E}">
        <p14:creationId xmlns:p14="http://schemas.microsoft.com/office/powerpoint/2010/main" val="28676566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110</a:t>
            </a:fld>
            <a:endParaRPr lang="en-CA"/>
          </a:p>
        </p:txBody>
      </p:sp>
    </p:spTree>
    <p:extLst>
      <p:ext uri="{BB962C8B-B14F-4D97-AF65-F5344CB8AC3E}">
        <p14:creationId xmlns:p14="http://schemas.microsoft.com/office/powerpoint/2010/main" val="1025846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111</a:t>
            </a:fld>
            <a:endParaRPr lang="en-CA"/>
          </a:p>
        </p:txBody>
      </p:sp>
    </p:spTree>
    <p:extLst>
      <p:ext uri="{BB962C8B-B14F-4D97-AF65-F5344CB8AC3E}">
        <p14:creationId xmlns:p14="http://schemas.microsoft.com/office/powerpoint/2010/main" val="11552666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113</a:t>
            </a:fld>
            <a:endParaRPr lang="en-CA"/>
          </a:p>
        </p:txBody>
      </p:sp>
    </p:spTree>
    <p:extLst>
      <p:ext uri="{BB962C8B-B14F-4D97-AF65-F5344CB8AC3E}">
        <p14:creationId xmlns:p14="http://schemas.microsoft.com/office/powerpoint/2010/main" val="35925080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115</a:t>
            </a:fld>
            <a:endParaRPr lang="en-CA"/>
          </a:p>
        </p:txBody>
      </p:sp>
    </p:spTree>
    <p:extLst>
      <p:ext uri="{BB962C8B-B14F-4D97-AF65-F5344CB8AC3E}">
        <p14:creationId xmlns:p14="http://schemas.microsoft.com/office/powerpoint/2010/main" val="16418542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117</a:t>
            </a:fld>
            <a:endParaRPr lang="en-CA"/>
          </a:p>
        </p:txBody>
      </p:sp>
    </p:spTree>
    <p:extLst>
      <p:ext uri="{BB962C8B-B14F-4D97-AF65-F5344CB8AC3E}">
        <p14:creationId xmlns:p14="http://schemas.microsoft.com/office/powerpoint/2010/main" val="13115530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122</a:t>
            </a:fld>
            <a:endParaRPr lang="en-CA"/>
          </a:p>
        </p:txBody>
      </p:sp>
    </p:spTree>
    <p:extLst>
      <p:ext uri="{BB962C8B-B14F-4D97-AF65-F5344CB8AC3E}">
        <p14:creationId xmlns:p14="http://schemas.microsoft.com/office/powerpoint/2010/main" val="17956870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125</a:t>
            </a:fld>
            <a:endParaRPr lang="en-CA"/>
          </a:p>
        </p:txBody>
      </p:sp>
    </p:spTree>
    <p:extLst>
      <p:ext uri="{BB962C8B-B14F-4D97-AF65-F5344CB8AC3E}">
        <p14:creationId xmlns:p14="http://schemas.microsoft.com/office/powerpoint/2010/main" val="37225936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126</a:t>
            </a:fld>
            <a:endParaRPr lang="en-CA"/>
          </a:p>
        </p:txBody>
      </p:sp>
    </p:spTree>
    <p:extLst>
      <p:ext uri="{BB962C8B-B14F-4D97-AF65-F5344CB8AC3E}">
        <p14:creationId xmlns:p14="http://schemas.microsoft.com/office/powerpoint/2010/main" val="17933431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130</a:t>
            </a:fld>
            <a:endParaRPr lang="en-CA"/>
          </a:p>
        </p:txBody>
      </p:sp>
    </p:spTree>
    <p:extLst>
      <p:ext uri="{BB962C8B-B14F-4D97-AF65-F5344CB8AC3E}">
        <p14:creationId xmlns:p14="http://schemas.microsoft.com/office/powerpoint/2010/main" val="38067351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136</a:t>
            </a:fld>
            <a:endParaRPr lang="en-CA"/>
          </a:p>
        </p:txBody>
      </p:sp>
    </p:spTree>
    <p:extLst>
      <p:ext uri="{BB962C8B-B14F-4D97-AF65-F5344CB8AC3E}">
        <p14:creationId xmlns:p14="http://schemas.microsoft.com/office/powerpoint/2010/main" val="30161935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138</a:t>
            </a:fld>
            <a:endParaRPr lang="en-CA"/>
          </a:p>
        </p:txBody>
      </p:sp>
    </p:spTree>
    <p:extLst>
      <p:ext uri="{BB962C8B-B14F-4D97-AF65-F5344CB8AC3E}">
        <p14:creationId xmlns:p14="http://schemas.microsoft.com/office/powerpoint/2010/main" val="39072313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139</a:t>
            </a:fld>
            <a:endParaRPr lang="en-CA"/>
          </a:p>
        </p:txBody>
      </p:sp>
    </p:spTree>
    <p:extLst>
      <p:ext uri="{BB962C8B-B14F-4D97-AF65-F5344CB8AC3E}">
        <p14:creationId xmlns:p14="http://schemas.microsoft.com/office/powerpoint/2010/main" val="19779629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140</a:t>
            </a:fld>
            <a:endParaRPr lang="en-CA"/>
          </a:p>
        </p:txBody>
      </p:sp>
    </p:spTree>
    <p:extLst>
      <p:ext uri="{BB962C8B-B14F-4D97-AF65-F5344CB8AC3E}">
        <p14:creationId xmlns:p14="http://schemas.microsoft.com/office/powerpoint/2010/main" val="7072788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143</a:t>
            </a:fld>
            <a:endParaRPr lang="en-CA"/>
          </a:p>
        </p:txBody>
      </p:sp>
    </p:spTree>
    <p:extLst>
      <p:ext uri="{BB962C8B-B14F-4D97-AF65-F5344CB8AC3E}">
        <p14:creationId xmlns:p14="http://schemas.microsoft.com/office/powerpoint/2010/main" val="17856154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145</a:t>
            </a:fld>
            <a:endParaRPr lang="en-CA"/>
          </a:p>
        </p:txBody>
      </p:sp>
    </p:spTree>
    <p:extLst>
      <p:ext uri="{BB962C8B-B14F-4D97-AF65-F5344CB8AC3E}">
        <p14:creationId xmlns:p14="http://schemas.microsoft.com/office/powerpoint/2010/main" val="23147878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147</a:t>
            </a:fld>
            <a:endParaRPr lang="en-CA"/>
          </a:p>
        </p:txBody>
      </p:sp>
    </p:spTree>
    <p:extLst>
      <p:ext uri="{BB962C8B-B14F-4D97-AF65-F5344CB8AC3E}">
        <p14:creationId xmlns:p14="http://schemas.microsoft.com/office/powerpoint/2010/main" val="17355771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157</a:t>
            </a:fld>
            <a:endParaRPr lang="en-CA"/>
          </a:p>
        </p:txBody>
      </p:sp>
    </p:spTree>
    <p:extLst>
      <p:ext uri="{BB962C8B-B14F-4D97-AF65-F5344CB8AC3E}">
        <p14:creationId xmlns:p14="http://schemas.microsoft.com/office/powerpoint/2010/main" val="23958898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158</a:t>
            </a:fld>
            <a:endParaRPr lang="en-CA"/>
          </a:p>
        </p:txBody>
      </p:sp>
    </p:spTree>
    <p:extLst>
      <p:ext uri="{BB962C8B-B14F-4D97-AF65-F5344CB8AC3E}">
        <p14:creationId xmlns:p14="http://schemas.microsoft.com/office/powerpoint/2010/main" val="41966011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                         பரதநாட்டியம் </a:t>
            </a:r>
          </a:p>
        </p:txBody>
      </p:sp>
      <p:sp>
        <p:nvSpPr>
          <p:cNvPr id="4" name="Slide Number Placeholder 3"/>
          <p:cNvSpPr>
            <a:spLocks noGrp="1"/>
          </p:cNvSpPr>
          <p:nvPr>
            <p:ph type="sldNum" sz="quarter" idx="5"/>
          </p:nvPr>
        </p:nvSpPr>
        <p:spPr/>
        <p:txBody>
          <a:bodyPr/>
          <a:lstStyle/>
          <a:p>
            <a:fld id="{26C20D55-776C-4FBE-9A1F-BC89273EE360}" type="slidenum">
              <a:rPr lang="en-CA" smtClean="0"/>
              <a:t>160</a:t>
            </a:fld>
            <a:endParaRPr lang="en-CA"/>
          </a:p>
        </p:txBody>
      </p:sp>
    </p:spTree>
    <p:extLst>
      <p:ext uri="{BB962C8B-B14F-4D97-AF65-F5344CB8AC3E}">
        <p14:creationId xmlns:p14="http://schemas.microsoft.com/office/powerpoint/2010/main" val="8664727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கதக்   -</a:t>
            </a:r>
          </a:p>
        </p:txBody>
      </p:sp>
      <p:sp>
        <p:nvSpPr>
          <p:cNvPr id="4" name="Slide Number Placeholder 3"/>
          <p:cNvSpPr>
            <a:spLocks noGrp="1"/>
          </p:cNvSpPr>
          <p:nvPr>
            <p:ph type="sldNum" sz="quarter" idx="5"/>
          </p:nvPr>
        </p:nvSpPr>
        <p:spPr/>
        <p:txBody>
          <a:bodyPr/>
          <a:lstStyle/>
          <a:p>
            <a:fld id="{26C20D55-776C-4FBE-9A1F-BC89273EE360}" type="slidenum">
              <a:rPr lang="en-CA" smtClean="0"/>
              <a:t>161</a:t>
            </a:fld>
            <a:endParaRPr lang="en-CA"/>
          </a:p>
        </p:txBody>
      </p:sp>
    </p:spTree>
    <p:extLst>
      <p:ext uri="{BB962C8B-B14F-4D97-AF65-F5344CB8AC3E}">
        <p14:creationId xmlns:p14="http://schemas.microsoft.com/office/powerpoint/2010/main" val="12867044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மணிப்புரி    குச்சுப்பிடி ஆந்திரப்பிரதேசம்</a:t>
            </a:r>
          </a:p>
        </p:txBody>
      </p:sp>
      <p:sp>
        <p:nvSpPr>
          <p:cNvPr id="4" name="Slide Number Placeholder 3"/>
          <p:cNvSpPr>
            <a:spLocks noGrp="1"/>
          </p:cNvSpPr>
          <p:nvPr>
            <p:ph type="sldNum" sz="quarter" idx="5"/>
          </p:nvPr>
        </p:nvSpPr>
        <p:spPr/>
        <p:txBody>
          <a:bodyPr/>
          <a:lstStyle/>
          <a:p>
            <a:fld id="{26C20D55-776C-4FBE-9A1F-BC89273EE360}" type="slidenum">
              <a:rPr lang="en-CA" smtClean="0"/>
              <a:t>162</a:t>
            </a:fld>
            <a:endParaRPr lang="en-CA"/>
          </a:p>
        </p:txBody>
      </p:sp>
    </p:spTree>
    <p:extLst>
      <p:ext uri="{BB962C8B-B14F-4D97-AF65-F5344CB8AC3E}">
        <p14:creationId xmlns:p14="http://schemas.microsoft.com/office/powerpoint/2010/main" val="20511246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பங்காரா-பஞ்சாம்                                                                                                      </a:t>
            </a:r>
          </a:p>
        </p:txBody>
      </p:sp>
      <p:sp>
        <p:nvSpPr>
          <p:cNvPr id="4" name="Slide Number Placeholder 3"/>
          <p:cNvSpPr>
            <a:spLocks noGrp="1"/>
          </p:cNvSpPr>
          <p:nvPr>
            <p:ph type="sldNum" sz="quarter" idx="5"/>
          </p:nvPr>
        </p:nvSpPr>
        <p:spPr/>
        <p:txBody>
          <a:bodyPr/>
          <a:lstStyle/>
          <a:p>
            <a:fld id="{26C20D55-776C-4FBE-9A1F-BC89273EE360}" type="slidenum">
              <a:rPr lang="en-CA" smtClean="0"/>
              <a:t>163</a:t>
            </a:fld>
            <a:endParaRPr lang="en-CA"/>
          </a:p>
        </p:txBody>
      </p:sp>
    </p:spTree>
    <p:extLst>
      <p:ext uri="{BB962C8B-B14F-4D97-AF65-F5344CB8AC3E}">
        <p14:creationId xmlns:p14="http://schemas.microsoft.com/office/powerpoint/2010/main" val="3803240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லவானியா –மகாராஸ்ரா                                                          மோகினியாட்டம் - கேரளா</a:t>
            </a:r>
          </a:p>
        </p:txBody>
      </p:sp>
      <p:sp>
        <p:nvSpPr>
          <p:cNvPr id="4" name="Slide Number Placeholder 3"/>
          <p:cNvSpPr>
            <a:spLocks noGrp="1"/>
          </p:cNvSpPr>
          <p:nvPr>
            <p:ph type="sldNum" sz="quarter" idx="5"/>
          </p:nvPr>
        </p:nvSpPr>
        <p:spPr/>
        <p:txBody>
          <a:bodyPr/>
          <a:lstStyle/>
          <a:p>
            <a:fld id="{26C20D55-776C-4FBE-9A1F-BC89273EE360}" type="slidenum">
              <a:rPr lang="en-CA" smtClean="0"/>
              <a:t>165</a:t>
            </a:fld>
            <a:endParaRPr lang="en-CA"/>
          </a:p>
        </p:txBody>
      </p:sp>
    </p:spTree>
    <p:extLst>
      <p:ext uri="{BB962C8B-B14F-4D97-AF65-F5344CB8AC3E}">
        <p14:creationId xmlns:p14="http://schemas.microsoft.com/office/powerpoint/2010/main" val="9708300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சத்திரிய நடனம் அசாம்   </a:t>
            </a:r>
          </a:p>
          <a:p>
            <a:r>
              <a:rPr lang="en-CA"/>
              <a:t> </a:t>
            </a:r>
          </a:p>
        </p:txBody>
      </p:sp>
      <p:sp>
        <p:nvSpPr>
          <p:cNvPr id="4" name="Slide Number Placeholder 3"/>
          <p:cNvSpPr>
            <a:spLocks noGrp="1"/>
          </p:cNvSpPr>
          <p:nvPr>
            <p:ph type="sldNum" sz="quarter" idx="5"/>
          </p:nvPr>
        </p:nvSpPr>
        <p:spPr/>
        <p:txBody>
          <a:bodyPr/>
          <a:lstStyle/>
          <a:p>
            <a:fld id="{26C20D55-776C-4FBE-9A1F-BC89273EE360}" type="slidenum">
              <a:rPr lang="en-CA" smtClean="0"/>
              <a:t>166</a:t>
            </a:fld>
            <a:endParaRPr lang="en-CA"/>
          </a:p>
        </p:txBody>
      </p:sp>
    </p:spTree>
    <p:extLst>
      <p:ext uri="{BB962C8B-B14F-4D97-AF65-F5344CB8AC3E}">
        <p14:creationId xmlns:p14="http://schemas.microsoft.com/office/powerpoint/2010/main" val="1864304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C20D55-776C-4FBE-9A1F-BC89273EE360}" type="slidenum">
              <a:rPr lang="en-CA" smtClean="0"/>
              <a:t>168</a:t>
            </a:fld>
            <a:endParaRPr lang="en-CA"/>
          </a:p>
        </p:txBody>
      </p:sp>
    </p:spTree>
    <p:extLst>
      <p:ext uri="{BB962C8B-B14F-4D97-AF65-F5344CB8AC3E}">
        <p14:creationId xmlns:p14="http://schemas.microsoft.com/office/powerpoint/2010/main" val="3140439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4/16/2024</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4/16/2024</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4/16/2024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4/16/2024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4/16/2024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4/16/2024</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4/16/2024</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4/16/2024</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en.wikipedia.org/wiki/Common_Era" TargetMode="External"/><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hyperlink" Target="https://en.wikipedia.org/wiki/Tamils#cite_note-desilva129-66" TargetMode="External"/><Relationship Id="rId5" Type="http://schemas.openxmlformats.org/officeDocument/2006/relationships/hyperlink" Target="https://en.wikipedia.org/wiki/Deccan_Plateau" TargetMode="External"/><Relationship Id="rId4" Type="http://schemas.openxmlformats.org/officeDocument/2006/relationships/hyperlink" Target="https://en.wikipedia.org/wiki/South_India"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7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8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8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www.srilankaguardian.org/search/label/story" TargetMode="External"/><Relationship Id="rId2" Type="http://schemas.openxmlformats.org/officeDocument/2006/relationships/hyperlink" Target="http://www.srilankaguardian.org/"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0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1.gif"/><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28.jpeg"/></Relationships>
</file>

<file path=ppt/slides/_rels/slide12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36.jpeg"/></Relationships>
</file>

<file path=ppt/slides/_rels/slide13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2.xml"/><Relationship Id="rId4" Type="http://schemas.openxmlformats.org/officeDocument/2006/relationships/image" Target="../media/image143.jpeg"/></Relationships>
</file>

<file path=ppt/slides/_rels/slide13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47.jpeg"/></Relationships>
</file>

<file path=ppt/slides/_rels/slide137.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50.jpeg"/></Relationships>
</file>

<file path=ppt/slides/_rels/slide139.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52.jpeg"/></Relationships>
</file>

<file path=ppt/slides/_rels/slide140.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56.jpeg"/><Relationship Id="rId5" Type="http://schemas.openxmlformats.org/officeDocument/2006/relationships/image" Target="../media/image155.jpeg"/><Relationship Id="rId4" Type="http://schemas.openxmlformats.org/officeDocument/2006/relationships/image" Target="../media/image154.jpeg"/></Relationships>
</file>

<file path=ppt/slides/_rels/slide141.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jpeg"/><Relationship Id="rId1" Type="http://schemas.openxmlformats.org/officeDocument/2006/relationships/slideLayout" Target="../slideLayouts/slideLayout2.xml"/><Relationship Id="rId4" Type="http://schemas.openxmlformats.org/officeDocument/2006/relationships/image" Target="../media/image163.jpeg"/></Relationships>
</file>

<file path=ppt/slides/_rels/slide145.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165.jpeg"/></Relationships>
</file>

<file path=ppt/slides/_rels/slide146.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69.jpeg"/></Relationships>
</file>

<file path=ppt/slides/_rels/slide148.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2.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image" Target="../media/image178.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81.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187.jpeg"/><Relationship Id="rId5" Type="http://schemas.openxmlformats.org/officeDocument/2006/relationships/image" Target="../media/image186.jpeg"/><Relationship Id="rId4" Type="http://schemas.openxmlformats.org/officeDocument/2006/relationships/image" Target="../media/image185.jpeg"/></Relationships>
</file>

<file path=ppt/slides/_rels/slide159.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190.jpeg"/></Relationships>
</file>

<file path=ppt/slides/_rels/slide161.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92.jpeg"/></Relationships>
</file>

<file path=ppt/slides/_rels/slide162.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94.jpeg"/></Relationships>
</file>

<file path=ppt/slides/_rels/slide163.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196.jpeg"/></Relationships>
</file>

<file path=ppt/slides/_rels/slide164.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200.jpeg"/></Relationships>
</file>

<file path=ppt/slides/_rels/slide166.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202.jpeg"/></Relationships>
</file>

<file path=ppt/slides/_rels/slide167.xml.rels><?xml version="1.0" encoding="UTF-8" standalone="yes"?>
<Relationships xmlns="http://schemas.openxmlformats.org/package/2006/relationships"><Relationship Id="rId2" Type="http://schemas.openxmlformats.org/officeDocument/2006/relationships/image" Target="../media/image203.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204.jpeg"/></Relationships>
</file>

<file path=ppt/slides/_rels/slide169.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31974" y="149355"/>
            <a:ext cx="11802359" cy="6559290"/>
          </a:xfrm>
          <a:prstGeom prst="rect">
            <a:avLst/>
          </a:prstGeom>
        </p:spPr>
      </p:pic>
      <p:sp>
        <p:nvSpPr>
          <p:cNvPr id="64" name="Rectangle 5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Rectangle 6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276055" y="2112885"/>
            <a:ext cx="4775075" cy="1868038"/>
          </a:xfrm>
        </p:spPr>
        <p:txBody>
          <a:bodyPr>
            <a:normAutofit fontScale="90000"/>
          </a:bodyPr>
          <a:lstStyle/>
          <a:p>
            <a:r>
              <a:rPr lang="en-US" sz="4400">
                <a:solidFill>
                  <a:schemeClr val="tx1"/>
                </a:solidFill>
              </a:rPr>
              <a:t>தமிழர் மரபும்</a:t>
            </a:r>
            <a:br>
              <a:rPr lang="en-US" sz="4400">
                <a:solidFill>
                  <a:schemeClr val="tx1"/>
                </a:solidFill>
              </a:rPr>
            </a:br>
            <a:br>
              <a:rPr lang="en-US" sz="4400">
                <a:solidFill>
                  <a:schemeClr val="tx1"/>
                </a:solidFill>
              </a:rPr>
            </a:br>
            <a:r>
              <a:rPr lang="en-US" sz="4400">
                <a:solidFill>
                  <a:schemeClr val="tx1"/>
                </a:solidFill>
              </a:rPr>
              <a:t>தமிழர் சால்பும்</a:t>
            </a:r>
            <a:br>
              <a:rPr lang="en-US" sz="4400">
                <a:solidFill>
                  <a:schemeClr val="tx1"/>
                </a:solidFill>
              </a:rPr>
            </a:br>
            <a:endParaRPr lang="en-US" sz="4400" dirty="0">
              <a:solidFill>
                <a:schemeClr val="tx1"/>
              </a:solidFill>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276055" y="4118704"/>
            <a:ext cx="4775075" cy="764192"/>
          </a:xfrm>
        </p:spPr>
        <p:txBody>
          <a:bodyPr>
            <a:normAutofit fontScale="92500"/>
          </a:bodyPr>
          <a:lstStyle/>
          <a:p>
            <a:r>
              <a:rPr lang="en-US" sz="2800">
                <a:solidFill>
                  <a:schemeClr val="tx1"/>
                </a:solidFill>
              </a:rPr>
              <a:t>இருப்பும் இயல்பிழப்பும்</a:t>
            </a:r>
            <a:endParaRPr lang="en-US" sz="2800" dirty="0">
              <a:solidFill>
                <a:schemeClr val="tx1"/>
              </a:solidFill>
            </a:endParaRP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bstract image">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Rectangle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1746504"/>
          </a:xfrm>
        </p:spPr>
        <p:txBody>
          <a:bodyPr>
            <a:normAutofit/>
          </a:bodyPr>
          <a:lstStyle/>
          <a:p>
            <a:pPr algn="ctr"/>
            <a:r>
              <a:rPr lang="en-US">
                <a:solidFill>
                  <a:srgbClr val="C00000"/>
                </a:solidFill>
              </a:rPr>
              <a:t>தமிழர் மரபு</a:t>
            </a:r>
            <a:br>
              <a:rPr lang="en-US">
                <a:solidFill>
                  <a:srgbClr val="C00000"/>
                </a:solidFill>
              </a:rPr>
            </a:br>
            <a:br>
              <a:rPr lang="en-US">
                <a:solidFill>
                  <a:schemeClr val="tx1">
                    <a:lumMod val="75000"/>
                    <a:lumOff val="25000"/>
                  </a:schemeClr>
                </a:solidFill>
              </a:rPr>
            </a:br>
            <a:r>
              <a:rPr lang="en-US" sz="3200">
                <a:solidFill>
                  <a:srgbClr val="7030A0"/>
                </a:solidFill>
              </a:rPr>
              <a:t>இருப்பும் இயல்பிழப்பும்</a:t>
            </a:r>
            <a:endParaRPr lang="en-US" dirty="0">
              <a:solidFill>
                <a:srgbClr val="7030A0"/>
              </a:solidFill>
            </a:endParaRPr>
          </a:p>
        </p:txBody>
      </p:sp>
      <p:graphicFrame>
        <p:nvGraphicFramePr>
          <p:cNvPr id="31" name="Content Placeholder 2" descr="timeline">
            <a:extLst>
              <a:ext uri="{FF2B5EF4-FFF2-40B4-BE49-F238E27FC236}">
                <a16:creationId xmlns:a16="http://schemas.microsoft.com/office/drawing/2014/main" id="{613FC9B6-ED9E-4F51-A217-156DA01928CD}"/>
              </a:ext>
            </a:extLst>
          </p:cNvPr>
          <p:cNvGraphicFramePr/>
          <p:nvPr>
            <p:extLst>
              <p:ext uri="{D42A27DB-BD31-4B8C-83A1-F6EECF244321}">
                <p14:modId xmlns:p14="http://schemas.microsoft.com/office/powerpoint/2010/main" val="3845115039"/>
              </p:ext>
            </p:extLst>
          </p:nvPr>
        </p:nvGraphicFramePr>
        <p:xfrm>
          <a:off x="4481671" y="2389098"/>
          <a:ext cx="7275587" cy="3826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60103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687E7-F892-43DB-B65B-5BFC2864B678}"/>
              </a:ext>
            </a:extLst>
          </p:cNvPr>
          <p:cNvSpPr>
            <a:spLocks noGrp="1"/>
          </p:cNvSpPr>
          <p:nvPr>
            <p:ph type="title"/>
          </p:nvPr>
        </p:nvSpPr>
        <p:spPr>
          <a:xfrm>
            <a:off x="375557" y="298174"/>
            <a:ext cx="10749643" cy="976444"/>
          </a:xfrm>
        </p:spPr>
        <p:txBody>
          <a:bodyPr>
            <a:normAutofit/>
          </a:bodyPr>
          <a:lstStyle/>
          <a:p>
            <a:pPr algn="ctr"/>
            <a:r>
              <a:rPr lang="en-CA" sz="3600">
                <a:solidFill>
                  <a:srgbClr val="0F04EE"/>
                </a:solidFill>
              </a:rPr>
              <a:t>மரபு அல்லது வழக்காறு என்றால் என்ன?</a:t>
            </a:r>
          </a:p>
        </p:txBody>
      </p:sp>
      <p:sp>
        <p:nvSpPr>
          <p:cNvPr id="3" name="Content Placeholder 2">
            <a:extLst>
              <a:ext uri="{FF2B5EF4-FFF2-40B4-BE49-F238E27FC236}">
                <a16:creationId xmlns:a16="http://schemas.microsoft.com/office/drawing/2014/main" id="{AEAAC85C-0C18-4846-8FAB-C92A6ACB7D9D}"/>
              </a:ext>
            </a:extLst>
          </p:cNvPr>
          <p:cNvSpPr>
            <a:spLocks noGrp="1"/>
          </p:cNvSpPr>
          <p:nvPr>
            <p:ph idx="1"/>
          </p:nvPr>
        </p:nvSpPr>
        <p:spPr>
          <a:xfrm>
            <a:off x="375557" y="995284"/>
            <a:ext cx="11440886" cy="5156328"/>
          </a:xfrm>
        </p:spPr>
        <p:txBody>
          <a:bodyPr>
            <a:noAutofit/>
          </a:bodyPr>
          <a:lstStyle/>
          <a:p>
            <a:r>
              <a:rPr lang="ta-IN" sz="2400" b="1" i="0">
                <a:solidFill>
                  <a:srgbClr val="000092"/>
                </a:solidFill>
                <a:effectLst/>
                <a:latin typeface="Arial" panose="020B0604020202020204" pitchFamily="34" charset="0"/>
                <a:cs typeface="arial unicode ms" panose="020B0604020202020204" pitchFamily="34" charset="-128"/>
              </a:rPr>
              <a:t>பாரம்பரிய பெருமைகள் அல்லது பழ</a:t>
            </a:r>
            <a:r>
              <a:rPr lang="en-CA" sz="2400" b="1">
                <a:solidFill>
                  <a:srgbClr val="000092"/>
                </a:solidFill>
                <a:latin typeface="Arial" panose="020B0604020202020204" pitchFamily="34" charset="0"/>
                <a:cs typeface="arial unicode ms" panose="020B0604020202020204" pitchFamily="34" charset="-128"/>
              </a:rPr>
              <a:t>க்க வழக்கங்கள்</a:t>
            </a:r>
            <a:r>
              <a:rPr lang="ta-IN" sz="2400" b="1" i="0">
                <a:solidFill>
                  <a:srgbClr val="000092"/>
                </a:solidFill>
                <a:effectLst/>
                <a:latin typeface="Arial" panose="020B0604020202020204" pitchFamily="34" charset="0"/>
              </a:rPr>
              <a:t>, </a:t>
            </a:r>
            <a:r>
              <a:rPr lang="ta-IN" sz="2400" b="1" i="0">
                <a:solidFill>
                  <a:srgbClr val="000092"/>
                </a:solidFill>
                <a:effectLst/>
                <a:latin typeface="Arial" panose="020B0604020202020204" pitchFamily="34" charset="0"/>
                <a:cs typeface="arial unicode ms" panose="020B0604020202020204" pitchFamily="34" charset="-128"/>
              </a:rPr>
              <a:t>நமக்கு முன்னோர்களிடமிருந்து </a:t>
            </a:r>
            <a:r>
              <a:rPr lang="en-CA" sz="2400" b="1" i="0">
                <a:solidFill>
                  <a:srgbClr val="000092"/>
                </a:solidFill>
                <a:effectLst/>
                <a:latin typeface="Arial" panose="020B0604020202020204" pitchFamily="34" charset="0"/>
                <a:cs typeface="arial unicode ms" panose="020B0604020202020204" pitchFamily="34" charset="-128"/>
              </a:rPr>
              <a:t>தமது சந்ததியினகுக்குக் கடத்தப்பட்டு </a:t>
            </a:r>
            <a:r>
              <a:rPr lang="ta-IN" sz="2400" b="1" i="0">
                <a:solidFill>
                  <a:srgbClr val="000092"/>
                </a:solidFill>
                <a:effectLst/>
                <a:latin typeface="Arial" panose="020B0604020202020204" pitchFamily="34" charset="0"/>
                <a:cs typeface="arial unicode ms" panose="020B0604020202020204" pitchFamily="34" charset="-128"/>
              </a:rPr>
              <a:t> தலைமுறை தலைமுறையாக வந்த சிறப்பு அல்லது வழிவழியாக</a:t>
            </a:r>
            <a:r>
              <a:rPr lang="en-CA" sz="2400" b="1" i="0">
                <a:solidFill>
                  <a:srgbClr val="000092"/>
                </a:solidFill>
                <a:effectLst/>
                <a:latin typeface="Arial" panose="020B0604020202020204" pitchFamily="34" charset="0"/>
                <a:cs typeface="arial unicode ms" panose="020B0604020202020204" pitchFamily="34" charset="-128"/>
              </a:rPr>
              <a:t> ஒரு சமூகத்திடம்</a:t>
            </a:r>
            <a:r>
              <a:rPr lang="ta-IN" sz="2400" b="1" i="0">
                <a:solidFill>
                  <a:srgbClr val="000092"/>
                </a:solidFill>
                <a:effectLst/>
                <a:latin typeface="Arial" panose="020B0604020202020204" pitchFamily="34" charset="0"/>
                <a:cs typeface="arial unicode ms" panose="020B0604020202020204" pitchFamily="34" charset="-128"/>
              </a:rPr>
              <a:t> தொடரும் ஒன்று</a:t>
            </a:r>
            <a:r>
              <a:rPr lang="en-CA" sz="2400" b="1">
                <a:solidFill>
                  <a:srgbClr val="000092"/>
                </a:solidFill>
                <a:latin typeface="Arial" panose="020B0604020202020204" pitchFamily="34" charset="0"/>
                <a:cs typeface="arial unicode ms" panose="020B0604020202020204" pitchFamily="34" charset="-128"/>
              </a:rPr>
              <a:t>தான் மரபு அல்லது வழக்காறு எனலாம். </a:t>
            </a:r>
          </a:p>
          <a:p>
            <a:r>
              <a:rPr lang="en-CA" sz="2400" b="1">
                <a:solidFill>
                  <a:srgbClr val="000092"/>
                </a:solidFill>
                <a:latin typeface="Arial" panose="020B0604020202020204" pitchFamily="34" charset="0"/>
                <a:cs typeface="arial unicode ms" panose="020B0604020202020204" pitchFamily="34" charset="-128"/>
              </a:rPr>
              <a:t>மரபு என்பதற்கும் வழக்காறு என்பதற்கும் பொருளில் வேறுபாடுகள் உள.</a:t>
            </a:r>
          </a:p>
          <a:p>
            <a:r>
              <a:rPr lang="en-CA" sz="2400" b="1">
                <a:solidFill>
                  <a:srgbClr val="000092"/>
                </a:solidFill>
                <a:latin typeface="Arial" panose="020B0604020202020204" pitchFamily="34" charset="0"/>
                <a:cs typeface="arial unicode ms" panose="020B0604020202020204" pitchFamily="34" charset="-128"/>
              </a:rPr>
              <a:t>Traditions, Customs and Civilization என்பன பிரிக்கமுடியாதவாறு பின்னிப் பிணைந்துள்ளன. இன்றைய வழக்காறு நாளைய பாரம்பரியம் எனவரையறை செய்யப்பட்டுள்ளது.</a:t>
            </a:r>
          </a:p>
          <a:p>
            <a:r>
              <a:rPr lang="en-CA" sz="2400" b="1">
                <a:solidFill>
                  <a:srgbClr val="000092"/>
                </a:solidFill>
                <a:latin typeface="Arial" panose="020B0604020202020204" pitchFamily="34" charset="0"/>
                <a:cs typeface="arial unicode ms" panose="020B0604020202020204" pitchFamily="34" charset="-128"/>
              </a:rPr>
              <a:t>ஒரு சமுதாயத்தில் வாழுகின்ற பெரும்பான்மையான மக்களிடையே  உள்ள ஒருமித்த நடத்தைகளையும் எண்ணங்களையும் கொண்டுள்ள  அடிப்படைய அம்சங்களான கலை, நம்பிக்கைகள், பழக்கவழக்கங்கள், மொழி, இலக்கியம்,  விழுமியங்கள்  என்பனபோன்றவை அந்தச் சமுதாயத்தின்  பண்பாட்டுக் கூறுகள் எனலாம். </a:t>
            </a:r>
            <a:endParaRPr lang="en-CA" sz="2400"/>
          </a:p>
        </p:txBody>
      </p:sp>
    </p:spTree>
    <p:extLst>
      <p:ext uri="{BB962C8B-B14F-4D97-AF65-F5344CB8AC3E}">
        <p14:creationId xmlns:p14="http://schemas.microsoft.com/office/powerpoint/2010/main" val="2912516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BAE01-F075-4D92-A525-42AFB8172871}"/>
              </a:ext>
            </a:extLst>
          </p:cNvPr>
          <p:cNvSpPr>
            <a:spLocks noGrp="1"/>
          </p:cNvSpPr>
          <p:nvPr>
            <p:ph type="title"/>
          </p:nvPr>
        </p:nvSpPr>
        <p:spPr>
          <a:xfrm>
            <a:off x="1066800" y="257893"/>
            <a:ext cx="10058400" cy="647363"/>
          </a:xfrm>
        </p:spPr>
        <p:txBody>
          <a:bodyPr/>
          <a:lstStyle/>
          <a:p>
            <a:r>
              <a:rPr lang="en-CA"/>
              <a:t>மரபு என்றால் என்ன?</a:t>
            </a:r>
          </a:p>
        </p:txBody>
      </p:sp>
      <p:sp>
        <p:nvSpPr>
          <p:cNvPr id="3" name="Content Placeholder 2">
            <a:extLst>
              <a:ext uri="{FF2B5EF4-FFF2-40B4-BE49-F238E27FC236}">
                <a16:creationId xmlns:a16="http://schemas.microsoft.com/office/drawing/2014/main" id="{410439FC-BB88-4278-ABB1-EA417380BAFF}"/>
              </a:ext>
            </a:extLst>
          </p:cNvPr>
          <p:cNvSpPr>
            <a:spLocks noGrp="1"/>
          </p:cNvSpPr>
          <p:nvPr>
            <p:ph idx="1"/>
          </p:nvPr>
        </p:nvSpPr>
        <p:spPr>
          <a:xfrm>
            <a:off x="457199" y="905256"/>
            <a:ext cx="11119757" cy="5047488"/>
          </a:xfrm>
        </p:spPr>
        <p:txBody>
          <a:bodyPr>
            <a:normAutofit/>
          </a:bodyPr>
          <a:lstStyle/>
          <a:p>
            <a:pPr marL="0" indent="0">
              <a:buNone/>
            </a:pPr>
            <a:r>
              <a:rPr lang="en-CA" sz="4000" i="1">
                <a:solidFill>
                  <a:srgbClr val="0F04EE"/>
                </a:solidFill>
                <a:latin typeface="BaminiExtd" panose="02000000000000000000" pitchFamily="2" charset="0"/>
                <a:ea typeface="Calibri" panose="020F0502020204030204" pitchFamily="34" charset="0"/>
                <a:cs typeface="Times New Roman" panose="02020603050405020304" pitchFamily="18" charset="0"/>
              </a:rPr>
              <a:t>“</a:t>
            </a:r>
            <a:r>
              <a:rPr lang="en-CA" sz="4000" i="1">
                <a:solidFill>
                  <a:srgbClr val="0F04EE"/>
                </a:solidFill>
                <a:effectLst/>
                <a:latin typeface="Bamini" pitchFamily="2" charset="0"/>
                <a:ea typeface="Calibri" panose="020F0502020204030204" pitchFamily="34" charset="0"/>
                <a:cs typeface="Latha" panose="020B0604020202020204" pitchFamily="2"/>
              </a:rPr>
              <a:t>gz;ghL vd;gJ kpfTk; ,zf;fKw;w&gt; xUq;fpize;j xU xd;wpkhFk;. ,jDs; cs;s $Wfs; midj;Jk; nray;epiyapy; xd;Nwhnlhd;W ,ize;J nray;gLfpd;wd. xt;nthU $Wk;&gt; gz;ghL vd;Dk; KOikf;Fs;&gt; kpfTk; Vw;w epiyapy; nghUj;jg;gl;Ls;sJ</a:t>
            </a:r>
            <a:r>
              <a:rPr lang="en-CA" sz="4000" i="1">
                <a:solidFill>
                  <a:srgbClr val="0F04EE"/>
                </a:solidFill>
                <a:effectLst/>
                <a:latin typeface="BaminiExtd" panose="02000000000000000000" pitchFamily="2" charset="0"/>
                <a:ea typeface="Calibri" panose="020F0502020204030204" pitchFamily="34" charset="0"/>
                <a:cs typeface="Times New Roman" panose="02020603050405020304" pitchFamily="18" charset="0"/>
              </a:rPr>
              <a:t>”</a:t>
            </a:r>
            <a:r>
              <a:rPr lang="en-CA" sz="4000" i="1">
                <a:solidFill>
                  <a:srgbClr val="0F04EE"/>
                </a:solidFill>
                <a:effectLst/>
                <a:latin typeface="Bamini" pitchFamily="2" charset="0"/>
                <a:ea typeface="Calibri" panose="020F0502020204030204" pitchFamily="34" charset="0"/>
                <a:cs typeface="Latha" panose="020B0604020202020204" pitchFamily="2"/>
              </a:rPr>
              <a:t>    - </a:t>
            </a:r>
            <a:r>
              <a:rPr lang="en-CA" sz="3600">
                <a:solidFill>
                  <a:srgbClr val="222222"/>
                </a:solidFill>
                <a:effectLst/>
                <a:latin typeface="Bamini" pitchFamily="2" charset="0"/>
                <a:ea typeface="Calibri" panose="020F0502020204030204" pitchFamily="34" charset="0"/>
                <a:cs typeface="Latha" panose="020B0604020202020204" pitchFamily="2"/>
              </a:rPr>
              <a:t>vd gf;jtr;;ry ghujp (1993 gf;. 571)</a:t>
            </a:r>
            <a:endParaRPr lang="en-CA" sz="2800"/>
          </a:p>
        </p:txBody>
      </p:sp>
    </p:spTree>
    <p:extLst>
      <p:ext uri="{BB962C8B-B14F-4D97-AF65-F5344CB8AC3E}">
        <p14:creationId xmlns:p14="http://schemas.microsoft.com/office/powerpoint/2010/main" val="859330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C150E-5C27-4ABC-AABF-AD777D010680}"/>
              </a:ext>
            </a:extLst>
          </p:cNvPr>
          <p:cNvSpPr>
            <a:spLocks noGrp="1"/>
          </p:cNvSpPr>
          <p:nvPr>
            <p:ph type="title"/>
          </p:nvPr>
        </p:nvSpPr>
        <p:spPr>
          <a:xfrm>
            <a:off x="1066800" y="506186"/>
            <a:ext cx="10058400" cy="538843"/>
          </a:xfrm>
        </p:spPr>
        <p:txBody>
          <a:bodyPr>
            <a:normAutofit fontScale="90000"/>
          </a:bodyPr>
          <a:lstStyle/>
          <a:p>
            <a:r>
              <a:rPr lang="en-CA"/>
              <a:t>மரபு பற்றி அறிஞர்கள்</a:t>
            </a:r>
          </a:p>
        </p:txBody>
      </p:sp>
      <p:sp>
        <p:nvSpPr>
          <p:cNvPr id="3" name="Content Placeholder 2">
            <a:extLst>
              <a:ext uri="{FF2B5EF4-FFF2-40B4-BE49-F238E27FC236}">
                <a16:creationId xmlns:a16="http://schemas.microsoft.com/office/drawing/2014/main" id="{E291BF07-526B-4D66-85C0-CA0E1F4FAA61}"/>
              </a:ext>
            </a:extLst>
          </p:cNvPr>
          <p:cNvSpPr>
            <a:spLocks noGrp="1"/>
          </p:cNvSpPr>
          <p:nvPr>
            <p:ph idx="1"/>
          </p:nvPr>
        </p:nvSpPr>
        <p:spPr>
          <a:xfrm>
            <a:off x="522514" y="1045029"/>
            <a:ext cx="10602686" cy="5306785"/>
          </a:xfrm>
        </p:spPr>
        <p:txBody>
          <a:bodyPr>
            <a:normAutofit/>
          </a:bodyPr>
          <a:lstStyle/>
          <a:p>
            <a:pPr marL="0" indent="0">
              <a:buNone/>
            </a:pPr>
            <a:r>
              <a:rPr lang="en-CA" sz="3200">
                <a:solidFill>
                  <a:srgbClr val="0F04EE"/>
                </a:solidFill>
                <a:effectLst/>
                <a:latin typeface="BaminiExtd" panose="02000000000000000000" pitchFamily="2" charset="0"/>
                <a:ea typeface="Calibri" panose="020F0502020204030204" pitchFamily="34" charset="0"/>
                <a:cs typeface="Times New Roman" panose="02020603050405020304" pitchFamily="18" charset="0"/>
              </a:rPr>
              <a:t>“</a:t>
            </a:r>
            <a:r>
              <a:rPr lang="en-CA" sz="3200" b="1" i="1">
                <a:solidFill>
                  <a:srgbClr val="0F04EE"/>
                </a:solidFill>
                <a:effectLst/>
                <a:latin typeface="Bamini" pitchFamily="2" charset="0"/>
                <a:ea typeface="Calibri" panose="020F0502020204030204" pitchFamily="34" charset="0"/>
                <a:cs typeface="Latha" panose="020B0604020202020204" pitchFamily="2"/>
              </a:rPr>
              <a:t>gz;ghL vd;why; xU ,dj;jhupd; nfhs;iffs;&gt; Nfhl;ghLfs;&gt; Nehf;fq;fs;&gt; ,yl;rpaq;fs;&gt; tho;f;if Kiwfs;&gt; gof;ftof;fq;fs;&gt; r%fr; rl;lq;fs;&gt; rkaq;fs;&gt; topghl;L Kiwfs;&gt; fsnthOf;fk;&gt; fw;nghOf;fk;&gt; mfj;jpiz&gt; Gwj;jpiz kuGfs;&gt; ,yf;fpa kuGfs;&gt; murpayikg;Gf;fs;&gt; Mil mzpfyd;fs;&gt; jpUtpohf;fs;&gt; czT&gt; nghOJNghf;F tpisahl;Lfs; Mfpatw;iwnay;yhk; Fwpf;Fk</a:t>
            </a:r>
            <a:r>
              <a:rPr lang="en-CA" sz="3200" i="1">
                <a:solidFill>
                  <a:srgbClr val="0F04EE"/>
                </a:solidFill>
                <a:effectLst/>
                <a:latin typeface="Bamini" pitchFamily="2" charset="0"/>
                <a:ea typeface="Calibri" panose="020F0502020204030204" pitchFamily="34" charset="0"/>
                <a:cs typeface="Latha" panose="020B0604020202020204" pitchFamily="2"/>
              </a:rPr>
              <a:t>;</a:t>
            </a:r>
            <a:r>
              <a:rPr lang="en-CA" sz="3200" i="1">
                <a:solidFill>
                  <a:srgbClr val="0F04EE"/>
                </a:solidFill>
                <a:effectLst/>
                <a:latin typeface="BaminiExtd" panose="02000000000000000000" pitchFamily="2" charset="0"/>
                <a:ea typeface="Calibri" panose="020F0502020204030204" pitchFamily="34" charset="0"/>
                <a:cs typeface="Times New Roman" panose="02020603050405020304" pitchFamily="18" charset="0"/>
              </a:rPr>
              <a:t>”</a:t>
            </a:r>
            <a:r>
              <a:rPr lang="en-CA" sz="3200" i="1">
                <a:solidFill>
                  <a:srgbClr val="0F04EE"/>
                </a:solidFill>
                <a:effectLst/>
                <a:latin typeface="Bamini" pitchFamily="2" charset="0"/>
                <a:ea typeface="Calibri" panose="020F0502020204030204" pitchFamily="34" charset="0"/>
                <a:cs typeface="Latha" panose="020B0604020202020204" pitchFamily="2"/>
              </a:rPr>
              <a:t> -</a:t>
            </a:r>
            <a:r>
              <a:rPr lang="en-CA" sz="3200">
                <a:solidFill>
                  <a:srgbClr val="222222"/>
                </a:solidFill>
                <a:effectLst/>
                <a:latin typeface="Bamini" pitchFamily="2" charset="0"/>
                <a:ea typeface="Calibri" panose="020F0502020204030204" pitchFamily="34" charset="0"/>
                <a:cs typeface="Latha" panose="020B0604020202020204" pitchFamily="2"/>
              </a:rPr>
              <a:t>tz.gpjh. jdpehafk; mbfshu; </a:t>
            </a:r>
            <a:r>
              <a:rPr lang="en-CA" sz="3200">
                <a:solidFill>
                  <a:srgbClr val="222222"/>
                </a:solidFill>
                <a:effectLst/>
                <a:latin typeface="BaminiExtd" panose="02000000000000000000" pitchFamily="2" charset="0"/>
                <a:ea typeface="Calibri" panose="020F0502020204030204" pitchFamily="34" charset="0"/>
                <a:cs typeface="Times New Roman" panose="02020603050405020304" pitchFamily="18" charset="0"/>
              </a:rPr>
              <a:t>‘</a:t>
            </a:r>
            <a:r>
              <a:rPr lang="en-CA" sz="3200" i="1">
                <a:solidFill>
                  <a:srgbClr val="222222"/>
                </a:solidFill>
                <a:effectLst/>
                <a:latin typeface="Bamini" pitchFamily="2" charset="0"/>
                <a:ea typeface="Calibri" panose="020F0502020204030204" pitchFamily="34" charset="0"/>
                <a:cs typeface="Latha" panose="020B0604020202020204" pitchFamily="2"/>
              </a:rPr>
              <a:t>jkpou; gz;ghLk; mjd; rpwg;gpay;GfSk;</a:t>
            </a:r>
            <a:r>
              <a:rPr lang="en-CA" sz="3200" i="1">
                <a:solidFill>
                  <a:srgbClr val="222222"/>
                </a:solidFill>
                <a:effectLst/>
                <a:latin typeface="BaminiExtd" panose="02000000000000000000" pitchFamily="2" charset="0"/>
                <a:ea typeface="Calibri" panose="020F0502020204030204" pitchFamily="34" charset="0"/>
                <a:cs typeface="Times New Roman" panose="02020603050405020304" pitchFamily="18" charset="0"/>
              </a:rPr>
              <a:t>’</a:t>
            </a:r>
            <a:r>
              <a:rPr lang="en-CA" sz="3200" i="1">
                <a:solidFill>
                  <a:srgbClr val="222222"/>
                </a:solidFill>
                <a:effectLst/>
                <a:latin typeface="Bamini" pitchFamily="2" charset="0"/>
                <a:ea typeface="Calibri" panose="020F0502020204030204" pitchFamily="34" charset="0"/>
                <a:cs typeface="Latha" panose="020B0604020202020204" pitchFamily="2"/>
              </a:rPr>
              <a:t> 1980) </a:t>
            </a:r>
          </a:p>
          <a:p>
            <a:endParaRPr lang="en-CA" sz="2400"/>
          </a:p>
        </p:txBody>
      </p:sp>
    </p:spTree>
    <p:extLst>
      <p:ext uri="{BB962C8B-B14F-4D97-AF65-F5344CB8AC3E}">
        <p14:creationId xmlns:p14="http://schemas.microsoft.com/office/powerpoint/2010/main" val="201156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6511C-A8EE-4028-BE91-A86794ED1C2E}"/>
              </a:ext>
            </a:extLst>
          </p:cNvPr>
          <p:cNvSpPr>
            <a:spLocks noGrp="1"/>
          </p:cNvSpPr>
          <p:nvPr>
            <p:ph type="title"/>
          </p:nvPr>
        </p:nvSpPr>
        <p:spPr>
          <a:xfrm>
            <a:off x="424543" y="408214"/>
            <a:ext cx="11397006" cy="1551215"/>
          </a:xfrm>
        </p:spPr>
        <p:txBody>
          <a:bodyPr>
            <a:normAutofit fontScale="90000"/>
          </a:bodyPr>
          <a:lstStyle/>
          <a:p>
            <a:br>
              <a:rPr lang="en-US" b="0" i="0">
                <a:solidFill>
                  <a:srgbClr val="000000"/>
                </a:solidFill>
                <a:effectLst/>
                <a:latin typeface="Roboto" panose="02000000000000000000" pitchFamily="2" charset="0"/>
              </a:rPr>
            </a:br>
            <a:br>
              <a:rPr lang="en-US" b="0" i="0">
                <a:solidFill>
                  <a:srgbClr val="000000"/>
                </a:solidFill>
                <a:effectLst/>
                <a:latin typeface="Roboto" panose="02000000000000000000" pitchFamily="2" charset="0"/>
              </a:rPr>
            </a:br>
            <a:r>
              <a:rPr lang="en-US" b="0" i="0">
                <a:solidFill>
                  <a:srgbClr val="000000"/>
                </a:solidFill>
                <a:effectLst/>
                <a:latin typeface="Roboto" panose="02000000000000000000" pitchFamily="2" charset="0"/>
              </a:rPr>
              <a:t>20 Fascinating Cultural Traditions Around the World</a:t>
            </a:r>
            <a:br>
              <a:rPr lang="en-US" b="0" i="0">
                <a:solidFill>
                  <a:srgbClr val="000000"/>
                </a:solidFill>
                <a:effectLst/>
                <a:latin typeface="Roboto" panose="02000000000000000000" pitchFamily="2" charset="0"/>
              </a:rPr>
            </a:br>
            <a:r>
              <a:rPr lang="en-US" b="0" i="0">
                <a:solidFill>
                  <a:srgbClr val="0F04EE"/>
                </a:solidFill>
                <a:effectLst/>
                <a:latin typeface="Roboto" panose="02000000000000000000" pitchFamily="2" charset="0"/>
              </a:rPr>
              <a:t>       Unique Cultural Traditions Around The World</a:t>
            </a:r>
            <a:br>
              <a:rPr lang="en-US" b="0" i="0">
                <a:solidFill>
                  <a:srgbClr val="313541"/>
                </a:solidFill>
                <a:effectLst/>
                <a:latin typeface="Roboto" panose="02000000000000000000" pitchFamily="2" charset="0"/>
              </a:rPr>
            </a:br>
            <a:br>
              <a:rPr lang="en-US" b="0" i="0">
                <a:solidFill>
                  <a:srgbClr val="000000"/>
                </a:solidFill>
                <a:effectLst/>
                <a:latin typeface="Roboto" panose="02000000000000000000" pitchFamily="2" charset="0"/>
              </a:rPr>
            </a:b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27F487E3-78A6-427B-9DA2-6E71FD788758}"/>
              </a:ext>
            </a:extLst>
          </p:cNvPr>
          <p:cNvSpPr>
            <a:spLocks noGrp="1"/>
          </p:cNvSpPr>
          <p:nvPr>
            <p:ph idx="1"/>
          </p:nvPr>
        </p:nvSpPr>
        <p:spPr>
          <a:xfrm>
            <a:off x="424543" y="2073729"/>
            <a:ext cx="11152414" cy="4376057"/>
          </a:xfrm>
        </p:spPr>
        <p:txBody>
          <a:bodyPr>
            <a:normAutofit fontScale="40000" lnSpcReduction="20000"/>
          </a:bodyPr>
          <a:lstStyle/>
          <a:p>
            <a:r>
              <a:rPr lang="en-US" sz="9000" b="0" i="0">
                <a:solidFill>
                  <a:srgbClr val="FF0000"/>
                </a:solidFill>
                <a:effectLst/>
                <a:latin typeface="Roboto" panose="02000000000000000000" pitchFamily="2" charset="0"/>
              </a:rPr>
              <a:t>1.</a:t>
            </a:r>
            <a:r>
              <a:rPr lang="en-US" sz="9000" b="1" i="0">
                <a:solidFill>
                  <a:srgbClr val="FF0000"/>
                </a:solidFill>
                <a:effectLst/>
                <a:latin typeface="Roboto" panose="02000000000000000000" pitchFamily="2" charset="0"/>
              </a:rPr>
              <a:t>Choose the flowers you give to a Russian</a:t>
            </a:r>
          </a:p>
          <a:p>
            <a:pPr>
              <a:lnSpc>
                <a:spcPct val="170000"/>
              </a:lnSpc>
            </a:pPr>
            <a:r>
              <a:rPr lang="en-US" sz="7000" b="0" i="0">
                <a:solidFill>
                  <a:srgbClr val="313541"/>
                </a:solidFill>
                <a:effectLst/>
                <a:latin typeface="Roboto" panose="02000000000000000000" pitchFamily="2" charset="0"/>
              </a:rPr>
              <a:t> Avoid flowers with yellow colors as they represent a break-up of a relationship or deceit. Red carnations are taboo as well because these are flowers presented to veterans who survived the war and on the graves of those who have left this earth.</a:t>
            </a:r>
          </a:p>
          <a:p>
            <a:endParaRPr lang="en-US" sz="6700" b="0" i="0">
              <a:solidFill>
                <a:srgbClr val="313541"/>
              </a:solidFill>
              <a:effectLst/>
              <a:latin typeface="Roboto" panose="02000000000000000000" pitchFamily="2" charset="0"/>
            </a:endParaRPr>
          </a:p>
          <a:p>
            <a:pPr marL="0" indent="0">
              <a:buNone/>
            </a:pPr>
            <a:r>
              <a:rPr lang="en-US" sz="7600" b="0" i="0">
                <a:solidFill>
                  <a:srgbClr val="313541"/>
                </a:solidFill>
                <a:effectLst/>
                <a:latin typeface="Roboto" panose="02000000000000000000" pitchFamily="2" charset="0"/>
              </a:rPr>
              <a:t>  </a:t>
            </a:r>
            <a:endParaRPr lang="en-CA"/>
          </a:p>
        </p:txBody>
      </p:sp>
    </p:spTree>
    <p:extLst>
      <p:ext uri="{BB962C8B-B14F-4D97-AF65-F5344CB8AC3E}">
        <p14:creationId xmlns:p14="http://schemas.microsoft.com/office/powerpoint/2010/main" val="1621686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2F924-E091-4C3B-AC94-88C390BFB851}"/>
              </a:ext>
            </a:extLst>
          </p:cNvPr>
          <p:cNvSpPr>
            <a:spLocks noGrp="1"/>
          </p:cNvSpPr>
          <p:nvPr>
            <p:ph type="title"/>
          </p:nvPr>
        </p:nvSpPr>
        <p:spPr>
          <a:xfrm>
            <a:off x="555171" y="430323"/>
            <a:ext cx="11397343" cy="794320"/>
          </a:xfrm>
        </p:spPr>
        <p:txBody>
          <a:bodyPr>
            <a:normAutofit fontScale="90000"/>
          </a:bodyPr>
          <a:lstStyle/>
          <a:p>
            <a:r>
              <a:rPr lang="en-US" b="0" i="0">
                <a:solidFill>
                  <a:srgbClr val="313541"/>
                </a:solidFill>
                <a:effectLst/>
                <a:latin typeface="Roboto" panose="02000000000000000000" pitchFamily="2" charset="0"/>
              </a:rPr>
              <a:t> 2.Be careful of what you give to Chinese colleagues</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CB52104B-259C-4DCD-B6F4-AE6BA934845D}"/>
              </a:ext>
            </a:extLst>
          </p:cNvPr>
          <p:cNvSpPr>
            <a:spLocks noGrp="1"/>
          </p:cNvSpPr>
          <p:nvPr>
            <p:ph idx="1"/>
          </p:nvPr>
        </p:nvSpPr>
        <p:spPr>
          <a:xfrm>
            <a:off x="555171" y="914401"/>
            <a:ext cx="11081658" cy="5513276"/>
          </a:xfrm>
        </p:spPr>
        <p:txBody>
          <a:bodyPr>
            <a:normAutofit fontScale="62500" lnSpcReduction="20000"/>
          </a:bodyPr>
          <a:lstStyle/>
          <a:p>
            <a:r>
              <a:rPr lang="en-US" sz="4000" b="0" i="0">
                <a:solidFill>
                  <a:srgbClr val="313541"/>
                </a:solidFill>
                <a:effectLst/>
                <a:latin typeface="Roboto" panose="02000000000000000000" pitchFamily="2" charset="0"/>
              </a:rPr>
              <a:t> Majority of the Chinese are superstitious as well and attach meanings to various things. When presenting your Chinese friends with flowers, avoid using white, which they associate with ghosts and death. In the United States, white flowers symbolize innocence and purity. Likewise, avoid flowers with thorny st</a:t>
            </a:r>
          </a:p>
          <a:p>
            <a:pPr algn="l" fontAlgn="base">
              <a:lnSpc>
                <a:spcPct val="120000"/>
              </a:lnSpc>
              <a:buFont typeface="Arial" panose="020B0604020202020204" pitchFamily="34" charset="0"/>
              <a:buChar char="•"/>
            </a:pPr>
            <a:r>
              <a:rPr lang="en-US" sz="3200" b="1" i="0">
                <a:solidFill>
                  <a:srgbClr val="FF0000"/>
                </a:solidFill>
                <a:effectLst/>
                <a:latin typeface="Roboto" panose="02000000000000000000" pitchFamily="2" charset="0"/>
              </a:rPr>
              <a:t>Clock</a:t>
            </a:r>
            <a:r>
              <a:rPr lang="en-US" sz="3200" b="1" i="0">
                <a:solidFill>
                  <a:srgbClr val="0F04EE"/>
                </a:solidFill>
                <a:effectLst/>
                <a:latin typeface="Roboto" panose="02000000000000000000" pitchFamily="2" charset="0"/>
              </a:rPr>
              <a:t>. </a:t>
            </a:r>
            <a:r>
              <a:rPr lang="en-US" sz="3200" i="0">
                <a:solidFill>
                  <a:srgbClr val="0F04EE"/>
                </a:solidFill>
                <a:effectLst/>
                <a:latin typeface="Roboto" panose="02000000000000000000" pitchFamily="2" charset="0"/>
              </a:rPr>
              <a:t>Its name in Chinese (sòng zhōng, meaning send clock) sounds like sòng zhōng or funeral rite. It is also taken to mean that </a:t>
            </a:r>
            <a:r>
              <a:rPr lang="en-US" sz="3200" i="1">
                <a:solidFill>
                  <a:srgbClr val="0F04EE"/>
                </a:solidFill>
                <a:effectLst/>
                <a:latin typeface="Roboto" panose="02000000000000000000" pitchFamily="2" charset="0"/>
              </a:rPr>
              <a:t>time is running out</a:t>
            </a:r>
            <a:r>
              <a:rPr lang="en-US" sz="3200" i="0">
                <a:solidFill>
                  <a:srgbClr val="0F04EE"/>
                </a:solidFill>
                <a:effectLst/>
                <a:latin typeface="Roboto" panose="02000000000000000000" pitchFamily="2" charset="0"/>
              </a:rPr>
              <a:t>, or </a:t>
            </a:r>
            <a:r>
              <a:rPr lang="en-US" sz="3200" i="1">
                <a:solidFill>
                  <a:srgbClr val="0F04EE"/>
                </a:solidFill>
                <a:effectLst/>
                <a:latin typeface="Roboto" panose="02000000000000000000" pitchFamily="2" charset="0"/>
              </a:rPr>
              <a:t>life and relationship can end.</a:t>
            </a:r>
            <a:endParaRPr lang="en-US" sz="3200" i="0">
              <a:solidFill>
                <a:srgbClr val="0F04EE"/>
              </a:solidFill>
              <a:effectLst/>
              <a:latin typeface="Roboto" panose="02000000000000000000" pitchFamily="2" charset="0"/>
            </a:endParaRPr>
          </a:p>
          <a:p>
            <a:pPr algn="l" fontAlgn="base">
              <a:lnSpc>
                <a:spcPct val="120000"/>
              </a:lnSpc>
              <a:buFont typeface="Arial" panose="020B0604020202020204" pitchFamily="34" charset="0"/>
              <a:buChar char="•"/>
            </a:pPr>
            <a:r>
              <a:rPr lang="en-US" sz="3200" b="1" i="0">
                <a:solidFill>
                  <a:srgbClr val="FF0000"/>
                </a:solidFill>
                <a:effectLst/>
                <a:latin typeface="Roboto" panose="02000000000000000000" pitchFamily="2" charset="0"/>
              </a:rPr>
              <a:t>Handkerchief</a:t>
            </a:r>
            <a:r>
              <a:rPr lang="en-US" sz="3200" i="0">
                <a:solidFill>
                  <a:srgbClr val="FF0000"/>
                </a:solidFill>
                <a:effectLst/>
                <a:latin typeface="Roboto" panose="02000000000000000000" pitchFamily="2" charset="0"/>
              </a:rPr>
              <a:t> </a:t>
            </a:r>
            <a:r>
              <a:rPr lang="en-US" sz="3200" i="0">
                <a:solidFill>
                  <a:srgbClr val="0F04EE"/>
                </a:solidFill>
                <a:effectLst/>
                <a:latin typeface="Roboto" panose="02000000000000000000" pitchFamily="2" charset="0"/>
              </a:rPr>
              <a:t>.–In Chinese, it sounds like a farewell greeting.</a:t>
            </a:r>
          </a:p>
          <a:p>
            <a:pPr algn="l" fontAlgn="base">
              <a:lnSpc>
                <a:spcPct val="120000"/>
              </a:lnSpc>
              <a:buFont typeface="Arial" panose="020B0604020202020204" pitchFamily="34" charset="0"/>
              <a:buChar char="•"/>
            </a:pPr>
            <a:r>
              <a:rPr lang="en-US" sz="3200" b="1" i="0">
                <a:solidFill>
                  <a:srgbClr val="FF0000"/>
                </a:solidFill>
                <a:effectLst/>
                <a:latin typeface="Roboto" panose="02000000000000000000" pitchFamily="2" charset="0"/>
              </a:rPr>
              <a:t>Umbrella.</a:t>
            </a:r>
            <a:r>
              <a:rPr lang="en-US" sz="3200" b="1" i="0">
                <a:solidFill>
                  <a:srgbClr val="0F04EE"/>
                </a:solidFill>
                <a:effectLst/>
                <a:latin typeface="Roboto" panose="02000000000000000000" pitchFamily="2" charset="0"/>
              </a:rPr>
              <a:t> </a:t>
            </a:r>
            <a:r>
              <a:rPr lang="en-US" sz="3200" i="0">
                <a:solidFill>
                  <a:srgbClr val="0F04EE"/>
                </a:solidFill>
                <a:effectLst/>
                <a:latin typeface="Roboto" panose="02000000000000000000" pitchFamily="2" charset="0"/>
              </a:rPr>
              <a:t>Offering or giving your Chinese friend or colleague an umbrella is a subtle hint of ending a relationship. You can share your umbrella but you have to take it back with you.</a:t>
            </a:r>
          </a:p>
          <a:p>
            <a:pPr algn="l" fontAlgn="base">
              <a:lnSpc>
                <a:spcPct val="120000"/>
              </a:lnSpc>
              <a:buFont typeface="Arial" panose="020B0604020202020204" pitchFamily="34" charset="0"/>
              <a:buChar char="•"/>
            </a:pPr>
            <a:r>
              <a:rPr lang="en-US" sz="3200" b="1" i="0">
                <a:solidFill>
                  <a:srgbClr val="FF0000"/>
                </a:solidFill>
                <a:effectLst/>
                <a:latin typeface="Roboto" panose="02000000000000000000" pitchFamily="2" charset="0"/>
              </a:rPr>
              <a:t>Gifts that come in sets of four. </a:t>
            </a:r>
            <a:r>
              <a:rPr lang="en-US" sz="3200" i="0">
                <a:solidFill>
                  <a:srgbClr val="0F04EE"/>
                </a:solidFill>
                <a:effectLst/>
                <a:latin typeface="Roboto" panose="02000000000000000000" pitchFamily="2" charset="0"/>
              </a:rPr>
              <a:t>The number 4 is associated with death.</a:t>
            </a:r>
          </a:p>
          <a:p>
            <a:pPr algn="l" fontAlgn="base">
              <a:lnSpc>
                <a:spcPct val="120000"/>
              </a:lnSpc>
              <a:buFont typeface="Arial" panose="020B0604020202020204" pitchFamily="34" charset="0"/>
              <a:buChar char="•"/>
            </a:pPr>
            <a:r>
              <a:rPr lang="en-US" sz="3200" b="1" i="0">
                <a:solidFill>
                  <a:srgbClr val="FF0000"/>
                </a:solidFill>
                <a:effectLst/>
                <a:latin typeface="Roboto" panose="02000000000000000000" pitchFamily="2" charset="0"/>
              </a:rPr>
              <a:t>Straw sandals, shoes. </a:t>
            </a:r>
            <a:r>
              <a:rPr lang="en-US" sz="3200" i="0">
                <a:solidFill>
                  <a:srgbClr val="0F04EE"/>
                </a:solidFill>
                <a:effectLst/>
                <a:latin typeface="Roboto" panose="02000000000000000000" pitchFamily="2" charset="0"/>
              </a:rPr>
              <a:t>It is also taken to mean that you want to part ways.</a:t>
            </a:r>
          </a:p>
          <a:p>
            <a:pPr algn="l" fontAlgn="base">
              <a:lnSpc>
                <a:spcPct val="120000"/>
              </a:lnSpc>
              <a:buFont typeface="Arial" panose="020B0604020202020204" pitchFamily="34" charset="0"/>
              <a:buChar char="•"/>
            </a:pPr>
            <a:r>
              <a:rPr lang="en-US" sz="3200" b="1" i="0">
                <a:solidFill>
                  <a:srgbClr val="FF0000"/>
                </a:solidFill>
                <a:effectLst/>
                <a:latin typeface="Roboto" panose="02000000000000000000" pitchFamily="2" charset="0"/>
              </a:rPr>
              <a:t>Green hat</a:t>
            </a:r>
            <a:r>
              <a:rPr lang="en-US" sz="3200" i="0">
                <a:solidFill>
                  <a:srgbClr val="0F04EE"/>
                </a:solidFill>
                <a:effectLst/>
                <a:latin typeface="Roboto" panose="02000000000000000000" pitchFamily="2" charset="0"/>
              </a:rPr>
              <a:t>. Green is considered lucky by other people because it is the color of money. For the Chinese however, a green hat means that the wife is being unfaithful.</a:t>
            </a:r>
          </a:p>
        </p:txBody>
      </p:sp>
    </p:spTree>
    <p:extLst>
      <p:ext uri="{BB962C8B-B14F-4D97-AF65-F5344CB8AC3E}">
        <p14:creationId xmlns:p14="http://schemas.microsoft.com/office/powerpoint/2010/main" val="2270964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12567-ADFF-46C6-8F79-95FFCD63EFF2}"/>
              </a:ext>
            </a:extLst>
          </p:cNvPr>
          <p:cNvSpPr>
            <a:spLocks noGrp="1"/>
          </p:cNvSpPr>
          <p:nvPr>
            <p:ph type="title"/>
          </p:nvPr>
        </p:nvSpPr>
        <p:spPr>
          <a:xfrm>
            <a:off x="1066800" y="408213"/>
            <a:ext cx="10058400" cy="731521"/>
          </a:xfrm>
        </p:spPr>
        <p:txBody>
          <a:bodyPr>
            <a:normAutofit/>
          </a:bodyPr>
          <a:lstStyle/>
          <a:p>
            <a:r>
              <a:rPr lang="en-CA"/>
              <a:t>3.</a:t>
            </a:r>
            <a:r>
              <a:rPr lang="en-US" sz="4000" b="0" i="0">
                <a:solidFill>
                  <a:srgbClr val="313541"/>
                </a:solidFill>
                <a:effectLst/>
                <a:latin typeface="Roboto" panose="02000000000000000000" pitchFamily="2" charset="0"/>
              </a:rPr>
              <a:t> </a:t>
            </a:r>
            <a:r>
              <a:rPr lang="en-US" sz="4000" b="0" i="0">
                <a:solidFill>
                  <a:srgbClr val="0F04EE"/>
                </a:solidFill>
                <a:effectLst/>
                <a:latin typeface="Roboto" panose="02000000000000000000" pitchFamily="2" charset="0"/>
              </a:rPr>
              <a:t>Don’t ask for salt when dining in Egypt</a:t>
            </a:r>
            <a:endParaRPr lang="en-CA">
              <a:solidFill>
                <a:srgbClr val="0F04EE"/>
              </a:solidFill>
            </a:endParaRPr>
          </a:p>
        </p:txBody>
      </p:sp>
      <p:sp>
        <p:nvSpPr>
          <p:cNvPr id="3" name="Content Placeholder 2">
            <a:extLst>
              <a:ext uri="{FF2B5EF4-FFF2-40B4-BE49-F238E27FC236}">
                <a16:creationId xmlns:a16="http://schemas.microsoft.com/office/drawing/2014/main" id="{C5C917A5-96A4-49E8-8A2D-E272B42951DD}"/>
              </a:ext>
            </a:extLst>
          </p:cNvPr>
          <p:cNvSpPr>
            <a:spLocks noGrp="1"/>
          </p:cNvSpPr>
          <p:nvPr>
            <p:ph idx="1"/>
          </p:nvPr>
        </p:nvSpPr>
        <p:spPr>
          <a:xfrm>
            <a:off x="555171" y="1139734"/>
            <a:ext cx="11283043" cy="5310052"/>
          </a:xfrm>
        </p:spPr>
        <p:txBody>
          <a:bodyPr>
            <a:normAutofit fontScale="40000" lnSpcReduction="20000"/>
          </a:bodyPr>
          <a:lstStyle/>
          <a:p>
            <a:pPr>
              <a:lnSpc>
                <a:spcPct val="170000"/>
              </a:lnSpc>
            </a:pPr>
            <a:r>
              <a:rPr lang="en-US" sz="7600" b="0" i="0">
                <a:solidFill>
                  <a:srgbClr val="313541"/>
                </a:solidFill>
                <a:effectLst/>
                <a:latin typeface="Roboto" panose="02000000000000000000" pitchFamily="2" charset="0"/>
              </a:rPr>
              <a:t> </a:t>
            </a:r>
            <a:r>
              <a:rPr lang="en-US" sz="8800" b="0" i="0">
                <a:solidFill>
                  <a:srgbClr val="313541"/>
                </a:solidFill>
                <a:effectLst/>
                <a:latin typeface="Roboto" panose="02000000000000000000" pitchFamily="2" charset="0"/>
              </a:rPr>
              <a:t>In many cultures, like the United States, it is all right to ask for salt to add to your food. But if you are dining with friends and colleagues in Egypt, keep in mind to avoid asking for salt. It is taken as an insult to the host, as Egyptians take it to mean that you are repulsed by the taste of the meal served to you.</a:t>
            </a:r>
            <a:endParaRPr lang="en-US" sz="7600" b="0" i="0">
              <a:solidFill>
                <a:srgbClr val="313541"/>
              </a:solidFill>
              <a:effectLst/>
              <a:latin typeface="Roboto" panose="02000000000000000000" pitchFamily="2" charset="0"/>
            </a:endParaRPr>
          </a:p>
          <a:p>
            <a:endParaRPr lang="en-US" sz="3600" b="0" i="0">
              <a:solidFill>
                <a:srgbClr val="313541"/>
              </a:solidFill>
              <a:effectLst/>
              <a:latin typeface="Roboto" panose="02000000000000000000" pitchFamily="2" charset="0"/>
            </a:endParaRPr>
          </a:p>
          <a:p>
            <a:endParaRPr lang="en-CA"/>
          </a:p>
        </p:txBody>
      </p:sp>
    </p:spTree>
    <p:extLst>
      <p:ext uri="{BB962C8B-B14F-4D97-AF65-F5344CB8AC3E}">
        <p14:creationId xmlns:p14="http://schemas.microsoft.com/office/powerpoint/2010/main" val="4184353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4E88-6250-48EB-9084-72E3CE4B3B92}"/>
              </a:ext>
            </a:extLst>
          </p:cNvPr>
          <p:cNvSpPr>
            <a:spLocks noGrp="1"/>
          </p:cNvSpPr>
          <p:nvPr>
            <p:ph type="title"/>
          </p:nvPr>
        </p:nvSpPr>
        <p:spPr>
          <a:xfrm>
            <a:off x="1066800" y="375559"/>
            <a:ext cx="10058400" cy="604156"/>
          </a:xfrm>
        </p:spPr>
        <p:txBody>
          <a:bodyPr>
            <a:normAutofit fontScale="90000"/>
          </a:bodyPr>
          <a:lstStyle/>
          <a:p>
            <a:r>
              <a:rPr lang="en-US" sz="4000" b="1" i="0">
                <a:solidFill>
                  <a:srgbClr val="0F04EE"/>
                </a:solidFill>
                <a:effectLst/>
                <a:latin typeface="Roboto" panose="02000000000000000000" pitchFamily="2" charset="0"/>
              </a:rPr>
              <a:t> 4. A question of being punctual</a:t>
            </a:r>
            <a:endParaRPr lang="en-CA" b="1">
              <a:solidFill>
                <a:srgbClr val="0F04EE"/>
              </a:solidFill>
            </a:endParaRPr>
          </a:p>
        </p:txBody>
      </p:sp>
      <p:sp>
        <p:nvSpPr>
          <p:cNvPr id="3" name="Content Placeholder 2">
            <a:extLst>
              <a:ext uri="{FF2B5EF4-FFF2-40B4-BE49-F238E27FC236}">
                <a16:creationId xmlns:a16="http://schemas.microsoft.com/office/drawing/2014/main" id="{EA515B16-935A-4C60-AE7B-62924CC50DB3}"/>
              </a:ext>
            </a:extLst>
          </p:cNvPr>
          <p:cNvSpPr>
            <a:spLocks noGrp="1"/>
          </p:cNvSpPr>
          <p:nvPr>
            <p:ph idx="1"/>
          </p:nvPr>
        </p:nvSpPr>
        <p:spPr>
          <a:xfrm>
            <a:off x="332014" y="979715"/>
            <a:ext cx="11527971" cy="5502726"/>
          </a:xfrm>
        </p:spPr>
        <p:txBody>
          <a:bodyPr>
            <a:normAutofit fontScale="25000" lnSpcReduction="20000"/>
          </a:bodyPr>
          <a:lstStyle/>
          <a:p>
            <a:pPr marL="228600" lvl="8">
              <a:lnSpc>
                <a:spcPct val="170000"/>
              </a:lnSpc>
              <a:tabLst>
                <a:tab pos="2057400" algn="l"/>
              </a:tabLst>
            </a:pPr>
            <a:r>
              <a:rPr lang="en-US" sz="9600" i="0">
                <a:solidFill>
                  <a:srgbClr val="0F04EE"/>
                </a:solidFill>
                <a:effectLst/>
                <a:latin typeface="Roboto" panose="02000000000000000000" pitchFamily="2" charset="0"/>
              </a:rPr>
              <a:t>The value of being on time depends on the country. In </a:t>
            </a:r>
            <a:r>
              <a:rPr lang="en-US" sz="9600" b="1" i="0">
                <a:solidFill>
                  <a:srgbClr val="0F04EE"/>
                </a:solidFill>
                <a:effectLst/>
                <a:latin typeface="Roboto" panose="02000000000000000000" pitchFamily="2" charset="0"/>
              </a:rPr>
              <a:t>Venezuela</a:t>
            </a:r>
            <a:r>
              <a:rPr lang="en-US" sz="9600" i="0">
                <a:solidFill>
                  <a:srgbClr val="0F04EE"/>
                </a:solidFill>
                <a:effectLst/>
                <a:latin typeface="Roboto" panose="02000000000000000000" pitchFamily="2" charset="0"/>
              </a:rPr>
              <a:t>, it is actually a norm to arrive about </a:t>
            </a:r>
            <a:r>
              <a:rPr lang="en-US" sz="9600" b="1" i="0">
                <a:solidFill>
                  <a:srgbClr val="0F04EE"/>
                </a:solidFill>
                <a:effectLst/>
                <a:latin typeface="Roboto" panose="02000000000000000000" pitchFamily="2" charset="0"/>
              </a:rPr>
              <a:t>10 to 15 minutes late</a:t>
            </a:r>
            <a:r>
              <a:rPr lang="en-US" sz="9600" i="0">
                <a:solidFill>
                  <a:srgbClr val="0F04EE"/>
                </a:solidFill>
                <a:effectLst/>
                <a:latin typeface="Roboto" panose="02000000000000000000" pitchFamily="2" charset="0"/>
              </a:rPr>
              <a:t> for a dinner invitation. Being early for the Venezuelans means the person is either overly eager or greedy. </a:t>
            </a:r>
            <a:r>
              <a:rPr lang="en-US" sz="9600" b="1" i="0">
                <a:solidFill>
                  <a:srgbClr val="0F04EE"/>
                </a:solidFill>
                <a:effectLst/>
                <a:latin typeface="Roboto" panose="02000000000000000000" pitchFamily="2" charset="0"/>
              </a:rPr>
              <a:t>Americans</a:t>
            </a:r>
            <a:r>
              <a:rPr lang="en-US" sz="9600" i="0">
                <a:solidFill>
                  <a:srgbClr val="0F04EE"/>
                </a:solidFill>
                <a:effectLst/>
                <a:latin typeface="Roboto" panose="02000000000000000000" pitchFamily="2" charset="0"/>
              </a:rPr>
              <a:t> are a stickler for </a:t>
            </a:r>
            <a:r>
              <a:rPr lang="en-US" sz="9600" b="1" i="0">
                <a:solidFill>
                  <a:srgbClr val="0F04EE"/>
                </a:solidFill>
                <a:effectLst/>
                <a:latin typeface="Roboto" panose="02000000000000000000" pitchFamily="2" charset="0"/>
              </a:rPr>
              <a:t>punctuality</a:t>
            </a:r>
            <a:r>
              <a:rPr lang="en-US" sz="9600" i="0">
                <a:solidFill>
                  <a:srgbClr val="0F04EE"/>
                </a:solidFill>
                <a:effectLst/>
                <a:latin typeface="Roboto" panose="02000000000000000000" pitchFamily="2" charset="0"/>
              </a:rPr>
              <a:t>, just like the </a:t>
            </a:r>
            <a:r>
              <a:rPr lang="en-US" sz="9600" b="1" i="0">
                <a:solidFill>
                  <a:srgbClr val="0F04EE"/>
                </a:solidFill>
                <a:effectLst/>
                <a:latin typeface="Roboto" panose="02000000000000000000" pitchFamily="2" charset="0"/>
              </a:rPr>
              <a:t>Germans, South Koreans</a:t>
            </a:r>
            <a:r>
              <a:rPr lang="en-US" sz="9600" i="0">
                <a:solidFill>
                  <a:srgbClr val="0F04EE"/>
                </a:solidFill>
                <a:effectLst/>
                <a:latin typeface="Roboto" panose="02000000000000000000" pitchFamily="2" charset="0"/>
              </a:rPr>
              <a:t> and the </a:t>
            </a:r>
            <a:r>
              <a:rPr lang="en-US" sz="9600" b="1" i="0">
                <a:solidFill>
                  <a:srgbClr val="0F04EE"/>
                </a:solidFill>
                <a:effectLst/>
                <a:latin typeface="Roboto" panose="02000000000000000000" pitchFamily="2" charset="0"/>
              </a:rPr>
              <a:t>Japanese</a:t>
            </a:r>
            <a:r>
              <a:rPr lang="en-US" sz="9600" i="0">
                <a:solidFill>
                  <a:srgbClr val="0F04EE"/>
                </a:solidFill>
                <a:effectLst/>
                <a:latin typeface="Roboto" panose="02000000000000000000" pitchFamily="2" charset="0"/>
              </a:rPr>
              <a:t>. It’s incredible how in </a:t>
            </a:r>
            <a:r>
              <a:rPr lang="en-US" sz="9600" b="1" i="0">
                <a:solidFill>
                  <a:srgbClr val="0F04EE"/>
                </a:solidFill>
                <a:effectLst/>
                <a:latin typeface="Roboto" panose="02000000000000000000" pitchFamily="2" charset="0"/>
              </a:rPr>
              <a:t>Malaysia</a:t>
            </a:r>
            <a:r>
              <a:rPr lang="en-US" sz="9600" i="0">
                <a:solidFill>
                  <a:srgbClr val="0F04EE"/>
                </a:solidFill>
                <a:effectLst/>
                <a:latin typeface="Roboto" panose="02000000000000000000" pitchFamily="2" charset="0"/>
              </a:rPr>
              <a:t>, being five minutes late (which can actually extend to 60 minutes) is </a:t>
            </a:r>
            <a:r>
              <a:rPr lang="en-US" sz="9600" b="1" i="0">
                <a:solidFill>
                  <a:srgbClr val="0F04EE"/>
                </a:solidFill>
                <a:effectLst/>
                <a:latin typeface="Roboto" panose="02000000000000000000" pitchFamily="2" charset="0"/>
              </a:rPr>
              <a:t>acceptable </a:t>
            </a:r>
            <a:r>
              <a:rPr lang="en-US" sz="9600" i="1">
                <a:solidFill>
                  <a:srgbClr val="0F04EE"/>
                </a:solidFill>
                <a:effectLst/>
                <a:latin typeface="Roboto" panose="02000000000000000000" pitchFamily="2" charset="0"/>
              </a:rPr>
              <a:t>and </a:t>
            </a:r>
            <a:r>
              <a:rPr lang="en-US" sz="9600" i="0">
                <a:solidFill>
                  <a:srgbClr val="0F04EE"/>
                </a:solidFill>
                <a:effectLst/>
                <a:latin typeface="Roboto" panose="02000000000000000000" pitchFamily="2" charset="0"/>
              </a:rPr>
              <a:t>you do not need to apologize, too. What’s extreme is how meeting at the exact time is immaterial in </a:t>
            </a:r>
            <a:r>
              <a:rPr lang="en-US" sz="9600" b="1" i="0">
                <a:solidFill>
                  <a:srgbClr val="0F04EE"/>
                </a:solidFill>
                <a:effectLst/>
                <a:latin typeface="Roboto" panose="02000000000000000000" pitchFamily="2" charset="0"/>
              </a:rPr>
              <a:t>Morocco</a:t>
            </a:r>
            <a:r>
              <a:rPr lang="en-US" sz="9600" i="0">
                <a:solidFill>
                  <a:srgbClr val="0F04EE"/>
                </a:solidFill>
                <a:effectLst/>
                <a:latin typeface="Roboto" panose="02000000000000000000" pitchFamily="2" charset="0"/>
              </a:rPr>
              <a:t>, where it is totally </a:t>
            </a:r>
            <a:r>
              <a:rPr lang="en-US" sz="9600" b="1" i="0">
                <a:solidFill>
                  <a:srgbClr val="0F04EE"/>
                </a:solidFill>
                <a:effectLst/>
                <a:latin typeface="Roboto" panose="02000000000000000000" pitchFamily="2" charset="0"/>
              </a:rPr>
              <a:t>all right to be late for an hour or an entire day</a:t>
            </a:r>
            <a:r>
              <a:rPr lang="en-US" sz="9600" i="0">
                <a:solidFill>
                  <a:srgbClr val="0F04EE"/>
                </a:solidFill>
                <a:effectLst/>
                <a:latin typeface="Roboto" panose="02000000000000000000" pitchFamily="2" charset="0"/>
              </a:rPr>
              <a:t>! It’s fine for the Chinese if you are late for 10 minutes while Mexicans and Greeks will excuse you if you arrive 30 minutes after the appointed time.</a:t>
            </a:r>
            <a:endParaRPr lang="en-US" sz="7200" i="0">
              <a:solidFill>
                <a:srgbClr val="0F04EE"/>
              </a:solidFill>
              <a:effectLst/>
              <a:latin typeface="Roboto" panose="02000000000000000000" pitchFamily="2" charset="0"/>
            </a:endParaRPr>
          </a:p>
          <a:p>
            <a:endParaRPr lang="en-CA"/>
          </a:p>
        </p:txBody>
      </p:sp>
    </p:spTree>
    <p:extLst>
      <p:ext uri="{BB962C8B-B14F-4D97-AF65-F5344CB8AC3E}">
        <p14:creationId xmlns:p14="http://schemas.microsoft.com/office/powerpoint/2010/main" val="2554286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EB830-697C-4A86-8F29-46EE739DA185}"/>
              </a:ext>
            </a:extLst>
          </p:cNvPr>
          <p:cNvSpPr>
            <a:spLocks noGrp="1"/>
          </p:cNvSpPr>
          <p:nvPr>
            <p:ph type="title"/>
          </p:nvPr>
        </p:nvSpPr>
        <p:spPr>
          <a:xfrm>
            <a:off x="1066800" y="359230"/>
            <a:ext cx="10058400" cy="767442"/>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5.     Mind your table manners in Norway</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DFE4E18A-B589-4430-97A1-2E7409DB970A}"/>
              </a:ext>
            </a:extLst>
          </p:cNvPr>
          <p:cNvSpPr>
            <a:spLocks noGrp="1"/>
          </p:cNvSpPr>
          <p:nvPr>
            <p:ph idx="1"/>
          </p:nvPr>
        </p:nvSpPr>
        <p:spPr>
          <a:xfrm>
            <a:off x="326571" y="1126672"/>
            <a:ext cx="11478986" cy="5372098"/>
          </a:xfrm>
        </p:spPr>
        <p:txBody>
          <a:bodyPr/>
          <a:lstStyle/>
          <a:p>
            <a:pPr>
              <a:lnSpc>
                <a:spcPct val="150000"/>
              </a:lnSpc>
            </a:pPr>
            <a:r>
              <a:rPr lang="en-US" sz="3200" b="0" i="0">
                <a:solidFill>
                  <a:srgbClr val="313541"/>
                </a:solidFill>
                <a:effectLst/>
                <a:latin typeface="Roboto" panose="02000000000000000000" pitchFamily="2" charset="0"/>
              </a:rPr>
              <a:t>In some cultures, it is acceptable to eat food with your bare hands. But as etiquette would have it, it is often required that you use utensils such as a spoon and fork, chopsticks, or spoon, knife and fork when having a meal. Be sure to brush up on how to eat with a knife and fork before you travel to </a:t>
            </a:r>
            <a:r>
              <a:rPr lang="en-US" sz="3200" b="1" i="0">
                <a:solidFill>
                  <a:srgbClr val="313541"/>
                </a:solidFill>
                <a:effectLst/>
                <a:latin typeface="Roboto" panose="02000000000000000000" pitchFamily="2" charset="0"/>
              </a:rPr>
              <a:t>Norway</a:t>
            </a:r>
            <a:r>
              <a:rPr lang="en-US" sz="3200" b="0" i="0">
                <a:solidFill>
                  <a:srgbClr val="313541"/>
                </a:solidFill>
                <a:effectLst/>
                <a:latin typeface="Roboto" panose="02000000000000000000" pitchFamily="2" charset="0"/>
              </a:rPr>
              <a:t>. In this Scandinavian country, even </a:t>
            </a:r>
            <a:r>
              <a:rPr lang="en-US" sz="3200" b="1" i="0">
                <a:solidFill>
                  <a:srgbClr val="313541"/>
                </a:solidFill>
                <a:effectLst/>
                <a:latin typeface="Roboto" panose="02000000000000000000" pitchFamily="2" charset="0"/>
              </a:rPr>
              <a:t>sandwiches</a:t>
            </a:r>
            <a:r>
              <a:rPr lang="en-US" sz="3200" b="0" i="0">
                <a:solidFill>
                  <a:srgbClr val="313541"/>
                </a:solidFill>
                <a:effectLst/>
                <a:latin typeface="Roboto" panose="02000000000000000000" pitchFamily="2" charset="0"/>
              </a:rPr>
              <a:t> are eaten using </a:t>
            </a:r>
            <a:r>
              <a:rPr lang="en-US" sz="3200" b="1" i="0">
                <a:solidFill>
                  <a:srgbClr val="313541"/>
                </a:solidFill>
                <a:effectLst/>
                <a:latin typeface="Roboto" panose="02000000000000000000" pitchFamily="2" charset="0"/>
              </a:rPr>
              <a:t>a fork and a knife</a:t>
            </a:r>
            <a:r>
              <a:rPr lang="en-US" b="1" i="0">
                <a:solidFill>
                  <a:srgbClr val="313541"/>
                </a:solidFill>
                <a:effectLst/>
                <a:latin typeface="Roboto" panose="02000000000000000000" pitchFamily="2" charset="0"/>
              </a:rPr>
              <a:t>.</a:t>
            </a:r>
            <a:endParaRPr lang="en-CA"/>
          </a:p>
        </p:txBody>
      </p:sp>
    </p:spTree>
    <p:extLst>
      <p:ext uri="{BB962C8B-B14F-4D97-AF65-F5344CB8AC3E}">
        <p14:creationId xmlns:p14="http://schemas.microsoft.com/office/powerpoint/2010/main" val="4055435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01E50-56DB-4BC9-9CCA-F055B99EFFB3}"/>
              </a:ext>
            </a:extLst>
          </p:cNvPr>
          <p:cNvSpPr>
            <a:spLocks noGrp="1"/>
          </p:cNvSpPr>
          <p:nvPr>
            <p:ph type="title"/>
          </p:nvPr>
        </p:nvSpPr>
        <p:spPr>
          <a:xfrm>
            <a:off x="1066800" y="642594"/>
            <a:ext cx="10058400" cy="631035"/>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6.     “No” to sharp objects</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ED861D0B-1D09-4CDF-8A02-A4C885C63589}"/>
              </a:ext>
            </a:extLst>
          </p:cNvPr>
          <p:cNvSpPr>
            <a:spLocks noGrp="1"/>
          </p:cNvSpPr>
          <p:nvPr>
            <p:ph idx="1"/>
          </p:nvPr>
        </p:nvSpPr>
        <p:spPr>
          <a:xfrm>
            <a:off x="457200" y="1273629"/>
            <a:ext cx="11430000" cy="5127171"/>
          </a:xfrm>
        </p:spPr>
        <p:txBody>
          <a:bodyPr>
            <a:normAutofit/>
          </a:bodyPr>
          <a:lstStyle/>
          <a:p>
            <a:pPr>
              <a:lnSpc>
                <a:spcPct val="150000"/>
              </a:lnSpc>
            </a:pPr>
            <a:r>
              <a:rPr lang="en-US" sz="2800" b="0" i="0">
                <a:solidFill>
                  <a:srgbClr val="313541"/>
                </a:solidFill>
                <a:effectLst/>
                <a:latin typeface="Roboto" panose="02000000000000000000" pitchFamily="2" charset="0"/>
              </a:rPr>
              <a:t>The cultural traditions of the Netherlands and China are vastly different. But in one thing, they are very similar and that is in the receiving gifts that are pointed and sharp, such as scissors and kitchen knives. Do not forget this – giving pointed and sharp objects to your friends or colleagues in the Netherlands (and in China) is a big no-no. For the Dutch, sharp objects are considered unlucky gifts, while for the Chinese, it means you want to break or cut ties with them.</a:t>
            </a:r>
            <a:endParaRPr lang="en-CA" sz="2400"/>
          </a:p>
        </p:txBody>
      </p:sp>
    </p:spTree>
    <p:extLst>
      <p:ext uri="{BB962C8B-B14F-4D97-AF65-F5344CB8AC3E}">
        <p14:creationId xmlns:p14="http://schemas.microsoft.com/office/powerpoint/2010/main" val="640303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77551-58A0-4EB8-8C05-3E05206FC8CD}"/>
              </a:ext>
            </a:extLst>
          </p:cNvPr>
          <p:cNvSpPr>
            <a:spLocks noGrp="1"/>
          </p:cNvSpPr>
          <p:nvPr>
            <p:ph type="title"/>
          </p:nvPr>
        </p:nvSpPr>
        <p:spPr>
          <a:xfrm>
            <a:off x="1066800" y="391886"/>
            <a:ext cx="10058400" cy="718457"/>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7.     Losing a tooth in Greece</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DB6B660E-B4E4-48E0-B323-C0B6322FD9E0}"/>
              </a:ext>
            </a:extLst>
          </p:cNvPr>
          <p:cNvSpPr>
            <a:spLocks noGrp="1"/>
          </p:cNvSpPr>
          <p:nvPr>
            <p:ph idx="1"/>
          </p:nvPr>
        </p:nvSpPr>
        <p:spPr>
          <a:xfrm>
            <a:off x="359229" y="1110343"/>
            <a:ext cx="11413671" cy="5355771"/>
          </a:xfrm>
        </p:spPr>
        <p:txBody>
          <a:bodyPr>
            <a:normAutofit/>
          </a:bodyPr>
          <a:lstStyle/>
          <a:p>
            <a:pPr>
              <a:lnSpc>
                <a:spcPct val="150000"/>
              </a:lnSpc>
            </a:pPr>
            <a:r>
              <a:rPr lang="en-US" sz="2800" b="0" i="0">
                <a:solidFill>
                  <a:srgbClr val="313541"/>
                </a:solidFill>
                <a:effectLst/>
                <a:latin typeface="Roboto" panose="02000000000000000000" pitchFamily="2" charset="0"/>
              </a:rPr>
              <a:t>For many cultures, children are told to keep their baby teeth under their pillow and the Tooth Fairy will give them money in exchange for their teeth. But Greek children are told to toss their tooth onto their roofs. The cultural tradition is meant for the child to have a healthy tooth as well as good luck to the family.</a:t>
            </a:r>
          </a:p>
          <a:p>
            <a:pPr>
              <a:lnSpc>
                <a:spcPct val="150000"/>
              </a:lnSpc>
            </a:pPr>
            <a:endParaRPr lang="en-CA" sz="2800"/>
          </a:p>
        </p:txBody>
      </p:sp>
    </p:spTree>
    <p:extLst>
      <p:ext uri="{BB962C8B-B14F-4D97-AF65-F5344CB8AC3E}">
        <p14:creationId xmlns:p14="http://schemas.microsoft.com/office/powerpoint/2010/main" val="132343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B20BA-00DD-44CE-B19E-2D387BEDCB1C}"/>
              </a:ext>
            </a:extLst>
          </p:cNvPr>
          <p:cNvSpPr>
            <a:spLocks noGrp="1"/>
          </p:cNvSpPr>
          <p:nvPr>
            <p:ph type="title"/>
          </p:nvPr>
        </p:nvSpPr>
        <p:spPr>
          <a:xfrm>
            <a:off x="604157" y="548917"/>
            <a:ext cx="10521043" cy="712677"/>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8. Say cheers but don’t clink glasses in Hungary</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D9575874-5F69-4B6D-9514-B58879F896D4}"/>
              </a:ext>
            </a:extLst>
          </p:cNvPr>
          <p:cNvSpPr>
            <a:spLocks noGrp="1"/>
          </p:cNvSpPr>
          <p:nvPr>
            <p:ph idx="1"/>
          </p:nvPr>
        </p:nvSpPr>
        <p:spPr>
          <a:xfrm>
            <a:off x="375557" y="1261593"/>
            <a:ext cx="11364686" cy="5286163"/>
          </a:xfrm>
        </p:spPr>
        <p:txBody>
          <a:bodyPr>
            <a:normAutofit/>
          </a:bodyPr>
          <a:lstStyle/>
          <a:p>
            <a:pPr>
              <a:lnSpc>
                <a:spcPct val="150000"/>
              </a:lnSpc>
            </a:pPr>
            <a:r>
              <a:rPr lang="en-US" sz="2800" b="0" i="0">
                <a:solidFill>
                  <a:srgbClr val="313541"/>
                </a:solidFill>
                <a:effectLst/>
                <a:latin typeface="Roboto" panose="02000000000000000000" pitchFamily="2" charset="0"/>
              </a:rPr>
              <a:t>It’s almost customary when sharing a drink especially when there is a celebration to say cheers and clink your glasses. But the traditional practice is not done in Hungary. You see, Hungarian forces were severely and savagely defeated during their war with Austria in 1849 and they witnessed Austrian generals celebrating the occasion by drinking beer and clinking their glasses. Hungarians swore not to clink their glasses when having a drink for 150 years. The vow ended in 1999 but a majority of Hungarians continues the cultural tradition.</a:t>
            </a:r>
            <a:endParaRPr lang="en-CA" sz="2800"/>
          </a:p>
        </p:txBody>
      </p:sp>
    </p:spTree>
    <p:extLst>
      <p:ext uri="{BB962C8B-B14F-4D97-AF65-F5344CB8AC3E}">
        <p14:creationId xmlns:p14="http://schemas.microsoft.com/office/powerpoint/2010/main" val="2608129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3B642-8B04-45A9-A0E4-92EDB93487E1}"/>
              </a:ext>
            </a:extLst>
          </p:cNvPr>
          <p:cNvSpPr>
            <a:spLocks noGrp="1"/>
          </p:cNvSpPr>
          <p:nvPr>
            <p:ph type="title"/>
          </p:nvPr>
        </p:nvSpPr>
        <p:spPr>
          <a:xfrm>
            <a:off x="438150" y="408214"/>
            <a:ext cx="11315700" cy="930729"/>
          </a:xfrm>
        </p:spPr>
        <p:txBody>
          <a:bodyPr>
            <a:normAutofit fontScale="90000"/>
          </a:bodyPr>
          <a:lstStyle/>
          <a:p>
            <a:r>
              <a:rPr lang="en-US" b="0" i="0">
                <a:solidFill>
                  <a:srgbClr val="313541"/>
                </a:solidFill>
                <a:effectLst/>
                <a:latin typeface="Roboto" panose="02000000000000000000" pitchFamily="2" charset="0"/>
              </a:rPr>
              <a:t>  </a:t>
            </a:r>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9</a:t>
            </a:r>
            <a:r>
              <a:rPr lang="en-US" sz="3600" b="0" i="0">
                <a:solidFill>
                  <a:srgbClr val="313541"/>
                </a:solidFill>
                <a:effectLst/>
                <a:latin typeface="Roboto" panose="02000000000000000000" pitchFamily="2" charset="0"/>
              </a:rPr>
              <a:t>.Choose the right occasion to discuss business in Bolivia</a:t>
            </a:r>
            <a:br>
              <a:rPr lang="en-US" sz="3600"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07CF9774-8B2E-4055-98A8-481D1A10E9C9}"/>
              </a:ext>
            </a:extLst>
          </p:cNvPr>
          <p:cNvSpPr>
            <a:spLocks noGrp="1"/>
          </p:cNvSpPr>
          <p:nvPr>
            <p:ph idx="1"/>
          </p:nvPr>
        </p:nvSpPr>
        <p:spPr>
          <a:xfrm>
            <a:off x="438150" y="1338943"/>
            <a:ext cx="11315700" cy="5110843"/>
          </a:xfrm>
        </p:spPr>
        <p:txBody>
          <a:bodyPr>
            <a:normAutofit/>
          </a:bodyPr>
          <a:lstStyle/>
          <a:p>
            <a:pPr>
              <a:lnSpc>
                <a:spcPct val="150000"/>
              </a:lnSpc>
            </a:pPr>
            <a:r>
              <a:rPr lang="en-US" sz="2800" b="0" i="0">
                <a:solidFill>
                  <a:srgbClr val="313541"/>
                </a:solidFill>
                <a:effectLst/>
                <a:latin typeface="Roboto" panose="02000000000000000000" pitchFamily="2" charset="0"/>
              </a:rPr>
              <a:t> it will still be considered rude to discuss business during a dinner party or any social occasion. Bolivians believe that a dinner is for improving personal relationships. If you are invited to a business lunch or dinner, do not bring up the topic of business on the table, unless your Bolivian host is the first to bring it up. Otherwise, simply savor the meal and foster better relations with your Bolivian host by talking about family.</a:t>
            </a:r>
            <a:endParaRPr lang="en-CA" sz="2800"/>
          </a:p>
        </p:txBody>
      </p:sp>
    </p:spTree>
    <p:extLst>
      <p:ext uri="{BB962C8B-B14F-4D97-AF65-F5344CB8AC3E}">
        <p14:creationId xmlns:p14="http://schemas.microsoft.com/office/powerpoint/2010/main" val="1756672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5A552-389F-4DBA-AAA6-9E364DED345E}"/>
              </a:ext>
            </a:extLst>
          </p:cNvPr>
          <p:cNvSpPr>
            <a:spLocks noGrp="1"/>
          </p:cNvSpPr>
          <p:nvPr>
            <p:ph type="title"/>
          </p:nvPr>
        </p:nvSpPr>
        <p:spPr>
          <a:xfrm>
            <a:off x="1066800" y="408214"/>
            <a:ext cx="10058400" cy="898072"/>
          </a:xfrm>
        </p:spPr>
        <p:txBody>
          <a:bodyPr>
            <a:normAutofit fontScale="90000"/>
          </a:bodyPr>
          <a:lstStyle/>
          <a:p>
            <a:r>
              <a:rPr lang="en-US" b="0" i="0">
                <a:solidFill>
                  <a:srgbClr val="313541"/>
                </a:solidFill>
                <a:effectLst/>
                <a:latin typeface="Roboto" panose="02000000000000000000" pitchFamily="2" charset="0"/>
              </a:rPr>
              <a:t>10.     Don’t try to ”go Dutch” in Turkey</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4847A820-07CC-4EFE-9E29-F4427BA82EA1}"/>
              </a:ext>
            </a:extLst>
          </p:cNvPr>
          <p:cNvSpPr>
            <a:spLocks noGrp="1"/>
          </p:cNvSpPr>
          <p:nvPr>
            <p:ph idx="1"/>
          </p:nvPr>
        </p:nvSpPr>
        <p:spPr>
          <a:xfrm>
            <a:off x="378643" y="1000182"/>
            <a:ext cx="11423715" cy="5372337"/>
          </a:xfrm>
        </p:spPr>
        <p:txBody>
          <a:bodyPr>
            <a:normAutofit/>
          </a:bodyPr>
          <a:lstStyle/>
          <a:p>
            <a:pPr>
              <a:lnSpc>
                <a:spcPct val="150000"/>
              </a:lnSpc>
            </a:pPr>
            <a:r>
              <a:rPr lang="en-US" sz="2800" b="0" i="0">
                <a:solidFill>
                  <a:srgbClr val="313541"/>
                </a:solidFill>
                <a:effectLst/>
                <a:latin typeface="Roboto" panose="02000000000000000000" pitchFamily="2" charset="0"/>
              </a:rPr>
              <a:t>In some cultures, it is acceptable to split the meal tab even if the lunch or dinner is given in your honor, but this is not acceptable when you are in Turkey. Offering to pay for half of the meal is considered polite, but your host will be offended if you insist. It is all right to reciprocate by inviting your host to a follow-up meal so you can have your turn to pay for the lunch or dinner.</a:t>
            </a:r>
            <a:endParaRPr lang="en-CA" sz="2800"/>
          </a:p>
        </p:txBody>
      </p:sp>
    </p:spTree>
    <p:extLst>
      <p:ext uri="{BB962C8B-B14F-4D97-AF65-F5344CB8AC3E}">
        <p14:creationId xmlns:p14="http://schemas.microsoft.com/office/powerpoint/2010/main" val="4151888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650B-C1D7-4AD7-B895-CEAE3CE2125C}"/>
              </a:ext>
            </a:extLst>
          </p:cNvPr>
          <p:cNvSpPr>
            <a:spLocks noGrp="1"/>
          </p:cNvSpPr>
          <p:nvPr>
            <p:ph type="title"/>
          </p:nvPr>
        </p:nvSpPr>
        <p:spPr>
          <a:xfrm>
            <a:off x="471339" y="395926"/>
            <a:ext cx="11331019" cy="1018095"/>
          </a:xfrm>
        </p:spPr>
        <p:txBody>
          <a:bodyPr>
            <a:normAutofit fontScale="90000"/>
          </a:bodyPr>
          <a:lstStyle/>
          <a:p>
            <a:br>
              <a:rPr lang="en-US" b="0" i="0">
                <a:solidFill>
                  <a:srgbClr val="313541"/>
                </a:solidFill>
                <a:effectLst/>
                <a:latin typeface="Roboto" panose="02000000000000000000" pitchFamily="2" charset="0"/>
              </a:rPr>
            </a:br>
            <a:r>
              <a:rPr lang="en-US" sz="3100" b="0" i="0">
                <a:solidFill>
                  <a:srgbClr val="0F04EE"/>
                </a:solidFill>
                <a:effectLst/>
                <a:latin typeface="Roboto" panose="02000000000000000000" pitchFamily="2" charset="0"/>
              </a:rPr>
              <a:t>11.Avoid using red ink for writing names of your friends in South Korea</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71999851-F784-47F1-89D9-CA127E337ACC}"/>
              </a:ext>
            </a:extLst>
          </p:cNvPr>
          <p:cNvSpPr>
            <a:spLocks noGrp="1"/>
          </p:cNvSpPr>
          <p:nvPr>
            <p:ph idx="1"/>
          </p:nvPr>
        </p:nvSpPr>
        <p:spPr>
          <a:xfrm>
            <a:off x="389642" y="1414021"/>
            <a:ext cx="11412716" cy="5048053"/>
          </a:xfrm>
        </p:spPr>
        <p:txBody>
          <a:bodyPr>
            <a:normAutofit/>
          </a:bodyPr>
          <a:lstStyle/>
          <a:p>
            <a:pPr>
              <a:lnSpc>
                <a:spcPct val="150000"/>
              </a:lnSpc>
            </a:pPr>
            <a:r>
              <a:rPr lang="en-US" sz="2800" b="0" i="0">
                <a:solidFill>
                  <a:srgbClr val="313541"/>
                </a:solidFill>
                <a:effectLst/>
                <a:latin typeface="Roboto" panose="02000000000000000000" pitchFamily="2" charset="0"/>
              </a:rPr>
              <a:t>Pen inks come in a wide array of colors and sometimes it is fun to use them to make colorful doodles, drawings and whatever. For some people, it does not matter what ink color you use to write their names with, as long as their names are spelled correctly. For </a:t>
            </a:r>
            <a:r>
              <a:rPr lang="en-US" sz="2800" b="1" i="0">
                <a:solidFill>
                  <a:srgbClr val="313541"/>
                </a:solidFill>
                <a:effectLst/>
                <a:latin typeface="Roboto" panose="02000000000000000000" pitchFamily="2" charset="0"/>
              </a:rPr>
              <a:t>South Koreans</a:t>
            </a:r>
            <a:r>
              <a:rPr lang="en-US" sz="2800" b="0" i="0">
                <a:solidFill>
                  <a:srgbClr val="313541"/>
                </a:solidFill>
                <a:effectLst/>
                <a:latin typeface="Roboto" panose="02000000000000000000" pitchFamily="2" charset="0"/>
              </a:rPr>
              <a:t> however, you can use other colors </a:t>
            </a:r>
            <a:r>
              <a:rPr lang="en-US" sz="2800" b="1" i="0">
                <a:solidFill>
                  <a:srgbClr val="313541"/>
                </a:solidFill>
                <a:effectLst/>
                <a:latin typeface="Roboto" panose="02000000000000000000" pitchFamily="2" charset="0"/>
              </a:rPr>
              <a:t>except</a:t>
            </a:r>
            <a:r>
              <a:rPr lang="en-US" sz="2800" b="0" i="0">
                <a:solidFill>
                  <a:srgbClr val="313541"/>
                </a:solidFill>
                <a:effectLst/>
                <a:latin typeface="Roboto" panose="02000000000000000000" pitchFamily="2" charset="0"/>
              </a:rPr>
              <a:t> </a:t>
            </a:r>
            <a:r>
              <a:rPr lang="en-US" sz="2800" b="1" i="0">
                <a:solidFill>
                  <a:srgbClr val="313541"/>
                </a:solidFill>
                <a:effectLst/>
                <a:latin typeface="Roboto" panose="02000000000000000000" pitchFamily="2" charset="0"/>
              </a:rPr>
              <a:t>red </a:t>
            </a:r>
            <a:r>
              <a:rPr lang="en-US" sz="2800" b="0" i="0">
                <a:solidFill>
                  <a:srgbClr val="313541"/>
                </a:solidFill>
                <a:effectLst/>
                <a:latin typeface="Roboto" panose="02000000000000000000" pitchFamily="2" charset="0"/>
              </a:rPr>
              <a:t>because for them red ink </a:t>
            </a:r>
            <a:r>
              <a:rPr lang="en-US" sz="2800" b="1" i="0">
                <a:solidFill>
                  <a:srgbClr val="313541"/>
                </a:solidFill>
                <a:effectLst/>
                <a:latin typeface="Roboto" panose="02000000000000000000" pitchFamily="2" charset="0"/>
              </a:rPr>
              <a:t>symbolizes death</a:t>
            </a:r>
            <a:r>
              <a:rPr lang="en-US" sz="2800" b="0" i="0">
                <a:solidFill>
                  <a:srgbClr val="313541"/>
                </a:solidFill>
                <a:effectLst/>
                <a:latin typeface="Roboto" panose="02000000000000000000" pitchFamily="2" charset="0"/>
              </a:rPr>
              <a:t>.</a:t>
            </a:r>
            <a:endParaRPr lang="en-CA" sz="2800"/>
          </a:p>
        </p:txBody>
      </p:sp>
    </p:spTree>
    <p:extLst>
      <p:ext uri="{BB962C8B-B14F-4D97-AF65-F5344CB8AC3E}">
        <p14:creationId xmlns:p14="http://schemas.microsoft.com/office/powerpoint/2010/main" val="4184676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03C98-A7D0-47C5-99CC-E080FE40FCAF}"/>
              </a:ext>
            </a:extLst>
          </p:cNvPr>
          <p:cNvSpPr>
            <a:spLocks noGrp="1"/>
          </p:cNvSpPr>
          <p:nvPr>
            <p:ph type="title"/>
          </p:nvPr>
        </p:nvSpPr>
        <p:spPr>
          <a:xfrm>
            <a:off x="468198" y="406924"/>
            <a:ext cx="11255604" cy="696012"/>
          </a:xfrm>
        </p:spPr>
        <p:txBody>
          <a:bodyPr>
            <a:normAutofit fontScale="90000"/>
          </a:bodyPr>
          <a:lstStyle/>
          <a:p>
            <a:pPr algn="ctr"/>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12. A trip to the sauna in Finland</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58842E1B-9480-4DCF-A2DB-BD6DB73AD18E}"/>
              </a:ext>
            </a:extLst>
          </p:cNvPr>
          <p:cNvSpPr>
            <a:spLocks noGrp="1"/>
          </p:cNvSpPr>
          <p:nvPr>
            <p:ph idx="1"/>
          </p:nvPr>
        </p:nvSpPr>
        <p:spPr>
          <a:xfrm>
            <a:off x="468198" y="1216058"/>
            <a:ext cx="11343588" cy="5235018"/>
          </a:xfrm>
        </p:spPr>
        <p:txBody>
          <a:bodyPr>
            <a:normAutofit/>
          </a:bodyPr>
          <a:lstStyle/>
          <a:p>
            <a:pPr>
              <a:lnSpc>
                <a:spcPct val="150000"/>
              </a:lnSpc>
            </a:pPr>
            <a:r>
              <a:rPr lang="en-US" sz="2800" b="0" i="0">
                <a:solidFill>
                  <a:srgbClr val="313541"/>
                </a:solidFill>
                <a:effectLst/>
                <a:latin typeface="Roboto" panose="02000000000000000000" pitchFamily="2" charset="0"/>
              </a:rPr>
              <a:t>For many people, going to the sauna(a hot bath) is a personal thing. A trip to the sauna is a favorable way to relieve stress and relax. It is also one way to socialize. The Finns think the same way, but if your business client or counterpart </a:t>
            </a:r>
            <a:r>
              <a:rPr lang="en-US" sz="2800" b="1" i="0">
                <a:solidFill>
                  <a:srgbClr val="313541"/>
                </a:solidFill>
                <a:effectLst/>
                <a:latin typeface="Roboto" panose="02000000000000000000" pitchFamily="2" charset="0"/>
              </a:rPr>
              <a:t>invites you to the sauna after your meeting</a:t>
            </a:r>
            <a:r>
              <a:rPr lang="en-US" sz="2800" b="0" i="0">
                <a:solidFill>
                  <a:srgbClr val="313541"/>
                </a:solidFill>
                <a:effectLst/>
                <a:latin typeface="Roboto" panose="02000000000000000000" pitchFamily="2" charset="0"/>
              </a:rPr>
              <a:t>, do not be alarmed. This </a:t>
            </a:r>
            <a:r>
              <a:rPr lang="en-US" sz="2800" b="0" i="1">
                <a:solidFill>
                  <a:srgbClr val="313541"/>
                </a:solidFill>
                <a:effectLst/>
                <a:latin typeface="Roboto" panose="02000000000000000000" pitchFamily="2" charset="0"/>
              </a:rPr>
              <a:t>means that your business meeting is successful</a:t>
            </a:r>
            <a:r>
              <a:rPr lang="en-US" sz="2800" b="0" i="0">
                <a:solidFill>
                  <a:srgbClr val="313541"/>
                </a:solidFill>
                <a:effectLst/>
                <a:latin typeface="Roboto" panose="02000000000000000000" pitchFamily="2" charset="0"/>
              </a:rPr>
              <a:t>.</a:t>
            </a:r>
            <a:endParaRPr lang="en-CA" sz="2800"/>
          </a:p>
        </p:txBody>
      </p:sp>
    </p:spTree>
    <p:extLst>
      <p:ext uri="{BB962C8B-B14F-4D97-AF65-F5344CB8AC3E}">
        <p14:creationId xmlns:p14="http://schemas.microsoft.com/office/powerpoint/2010/main" val="2099286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43C67-F5BB-4239-9568-830F031F04E8}"/>
              </a:ext>
            </a:extLst>
          </p:cNvPr>
          <p:cNvSpPr>
            <a:spLocks noGrp="1"/>
          </p:cNvSpPr>
          <p:nvPr>
            <p:ph type="title"/>
          </p:nvPr>
        </p:nvSpPr>
        <p:spPr/>
        <p:txBody>
          <a:bodyPr/>
          <a:lstStyle/>
          <a:p>
            <a:endParaRPr lang="en-CA"/>
          </a:p>
        </p:txBody>
      </p:sp>
      <p:pic>
        <p:nvPicPr>
          <p:cNvPr id="1026" name="Picture 2" descr="Finland&amp;#39;s sauna culture added to UNESCO heritage list - Lifestyle -  DotDotNews">
            <a:extLst>
              <a:ext uri="{FF2B5EF4-FFF2-40B4-BE49-F238E27FC236}">
                <a16:creationId xmlns:a16="http://schemas.microsoft.com/office/drawing/2014/main" id="{EB44EE8C-DE2B-4D64-A39F-4988228AE37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26998" y="385849"/>
            <a:ext cx="10854636" cy="6101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172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0EF20-855E-434C-ADE2-8418AC119FB8}"/>
              </a:ext>
            </a:extLst>
          </p:cNvPr>
          <p:cNvSpPr>
            <a:spLocks noGrp="1"/>
          </p:cNvSpPr>
          <p:nvPr>
            <p:ph type="title"/>
          </p:nvPr>
        </p:nvSpPr>
        <p:spPr/>
        <p:txBody>
          <a:bodyPr/>
          <a:lstStyle/>
          <a:p>
            <a:endParaRPr lang="en-CA"/>
          </a:p>
        </p:txBody>
      </p:sp>
      <p:pic>
        <p:nvPicPr>
          <p:cNvPr id="2050" name="Picture 2">
            <a:extLst>
              <a:ext uri="{FF2B5EF4-FFF2-40B4-BE49-F238E27FC236}">
                <a16:creationId xmlns:a16="http://schemas.microsoft.com/office/drawing/2014/main" id="{2AFF507F-FF24-4769-B0D0-B098D373D45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40044" y="237568"/>
            <a:ext cx="6985064" cy="629915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nland&amp;#39;s Magnificent Obsession- Travel Squire">
            <a:extLst>
              <a:ext uri="{FF2B5EF4-FFF2-40B4-BE49-F238E27FC236}">
                <a16:creationId xmlns:a16="http://schemas.microsoft.com/office/drawing/2014/main" id="{E861FA1B-6BD5-4256-A953-892B4AFAA7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57849"/>
            <a:ext cx="5963035" cy="397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917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2578E-83AF-4E9D-8D0F-2AC8BE809408}"/>
              </a:ext>
            </a:extLst>
          </p:cNvPr>
          <p:cNvSpPr>
            <a:spLocks noGrp="1"/>
          </p:cNvSpPr>
          <p:nvPr>
            <p:ph type="title"/>
          </p:nvPr>
        </p:nvSpPr>
        <p:spPr>
          <a:xfrm>
            <a:off x="1066800" y="642594"/>
            <a:ext cx="10058400" cy="931682"/>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13. Where do you sit when taking a taxi?</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BC5388E6-6A76-422C-B6F2-C0F17EF68293}"/>
              </a:ext>
            </a:extLst>
          </p:cNvPr>
          <p:cNvSpPr>
            <a:spLocks noGrp="1"/>
          </p:cNvSpPr>
          <p:nvPr>
            <p:ph idx="1"/>
          </p:nvPr>
        </p:nvSpPr>
        <p:spPr>
          <a:xfrm>
            <a:off x="433633" y="1574276"/>
            <a:ext cx="11331019" cy="4930219"/>
          </a:xfrm>
        </p:spPr>
        <p:txBody>
          <a:bodyPr>
            <a:normAutofit/>
          </a:bodyPr>
          <a:lstStyle/>
          <a:p>
            <a:pPr>
              <a:lnSpc>
                <a:spcPct val="150000"/>
              </a:lnSpc>
            </a:pPr>
            <a:r>
              <a:rPr lang="en-US" sz="2800" b="0" i="0">
                <a:solidFill>
                  <a:srgbClr val="313541"/>
                </a:solidFill>
                <a:effectLst/>
                <a:latin typeface="Roboto" panose="02000000000000000000" pitchFamily="2" charset="0"/>
              </a:rPr>
              <a:t>In movies and pictures, it is customary to see people taking a ride in a taxicab sitting in the back of the vehicle. Your Etiquette 101 class might have taught you that it is the proper way to ride a taxi if you are the only one in it. But in </a:t>
            </a:r>
            <a:r>
              <a:rPr lang="en-US" sz="2800" b="1" i="0">
                <a:solidFill>
                  <a:srgbClr val="313541"/>
                </a:solidFill>
                <a:effectLst/>
                <a:latin typeface="Roboto" panose="02000000000000000000" pitchFamily="2" charset="0"/>
              </a:rPr>
              <a:t>Australia</a:t>
            </a:r>
            <a:r>
              <a:rPr lang="en-US" sz="2800" b="0" i="0">
                <a:solidFill>
                  <a:srgbClr val="313541"/>
                </a:solidFill>
                <a:effectLst/>
                <a:latin typeface="Roboto" panose="02000000000000000000" pitchFamily="2" charset="0"/>
              </a:rPr>
              <a:t>, it is considered snobbish to sit at the back. Australians often sit in front with the taxi driver.</a:t>
            </a:r>
            <a:endParaRPr lang="en-CA" sz="2800"/>
          </a:p>
        </p:txBody>
      </p:sp>
    </p:spTree>
    <p:extLst>
      <p:ext uri="{BB962C8B-B14F-4D97-AF65-F5344CB8AC3E}">
        <p14:creationId xmlns:p14="http://schemas.microsoft.com/office/powerpoint/2010/main" val="2090619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2A18C-9D44-4F43-9167-1F5785E7D091}"/>
              </a:ext>
            </a:extLst>
          </p:cNvPr>
          <p:cNvSpPr>
            <a:spLocks noGrp="1"/>
          </p:cNvSpPr>
          <p:nvPr>
            <p:ph type="title"/>
          </p:nvPr>
        </p:nvSpPr>
        <p:spPr>
          <a:xfrm>
            <a:off x="443059" y="410066"/>
            <a:ext cx="11340445" cy="677159"/>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FF0000"/>
                </a:solidFill>
                <a:effectLst/>
                <a:latin typeface="Roboto" panose="02000000000000000000" pitchFamily="2" charset="0"/>
              </a:rPr>
              <a:t>14. Greeting a magpie on its own in the UK</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0DDA4CFB-5E66-4BCC-B540-6008C9CFEECF}"/>
              </a:ext>
            </a:extLst>
          </p:cNvPr>
          <p:cNvSpPr>
            <a:spLocks noGrp="1"/>
          </p:cNvSpPr>
          <p:nvPr>
            <p:ph idx="1"/>
          </p:nvPr>
        </p:nvSpPr>
        <p:spPr>
          <a:xfrm>
            <a:off x="443059" y="1040091"/>
            <a:ext cx="11340445" cy="1216056"/>
          </a:xfrm>
        </p:spPr>
        <p:txBody>
          <a:bodyPr>
            <a:normAutofit/>
          </a:bodyPr>
          <a:lstStyle/>
          <a:p>
            <a:r>
              <a:rPr lang="en-US" sz="2800" b="0" i="0">
                <a:solidFill>
                  <a:srgbClr val="313541"/>
                </a:solidFill>
                <a:effectLst/>
                <a:latin typeface="Roboto" panose="02000000000000000000" pitchFamily="2" charset="0"/>
              </a:rPr>
              <a:t>In many parts of the United Kingdom, it is customary for people to greet a lone magpie to avoid having bad luck.</a:t>
            </a:r>
            <a:endParaRPr lang="en-CA" sz="2800"/>
          </a:p>
        </p:txBody>
      </p:sp>
      <p:sp>
        <p:nvSpPr>
          <p:cNvPr id="6" name="TextBox 5">
            <a:extLst>
              <a:ext uri="{FF2B5EF4-FFF2-40B4-BE49-F238E27FC236}">
                <a16:creationId xmlns:a16="http://schemas.microsoft.com/office/drawing/2014/main" id="{235A5E1B-278D-4CE9-B076-786F31709D8A}"/>
              </a:ext>
            </a:extLst>
          </p:cNvPr>
          <p:cNvSpPr txBox="1"/>
          <p:nvPr/>
        </p:nvSpPr>
        <p:spPr>
          <a:xfrm>
            <a:off x="443059" y="2563006"/>
            <a:ext cx="10708850" cy="646331"/>
          </a:xfrm>
          <a:prstGeom prst="rect">
            <a:avLst/>
          </a:prstGeom>
          <a:noFill/>
        </p:spPr>
        <p:txBody>
          <a:bodyPr wrap="square" rtlCol="0">
            <a:spAutoFit/>
          </a:bodyPr>
          <a:lstStyle/>
          <a:p>
            <a:r>
              <a:rPr lang="en-CA" sz="3600">
                <a:solidFill>
                  <a:srgbClr val="FF0000"/>
                </a:solidFill>
              </a:rPr>
              <a:t>15.</a:t>
            </a:r>
            <a:r>
              <a:rPr lang="en-US" sz="3600" b="0" i="0">
                <a:solidFill>
                  <a:srgbClr val="FF0000"/>
                </a:solidFill>
                <a:effectLst/>
                <a:latin typeface="Roboto" panose="02000000000000000000" pitchFamily="2" charset="0"/>
              </a:rPr>
              <a:t> Birthday greetings in the Netherlands</a:t>
            </a:r>
            <a:endParaRPr lang="en-CA" sz="3600">
              <a:solidFill>
                <a:srgbClr val="FF0000"/>
              </a:solidFill>
            </a:endParaRPr>
          </a:p>
        </p:txBody>
      </p:sp>
      <p:sp>
        <p:nvSpPr>
          <p:cNvPr id="8" name="TextBox 7">
            <a:extLst>
              <a:ext uri="{FF2B5EF4-FFF2-40B4-BE49-F238E27FC236}">
                <a16:creationId xmlns:a16="http://schemas.microsoft.com/office/drawing/2014/main" id="{E2115961-9FB9-4890-B5D3-7313E09EA72A}"/>
              </a:ext>
            </a:extLst>
          </p:cNvPr>
          <p:cNvSpPr txBox="1"/>
          <p:nvPr/>
        </p:nvSpPr>
        <p:spPr>
          <a:xfrm>
            <a:off x="443059" y="3340240"/>
            <a:ext cx="11340444" cy="2605650"/>
          </a:xfrm>
          <a:prstGeom prst="rect">
            <a:avLst/>
          </a:prstGeom>
          <a:noFill/>
        </p:spPr>
        <p:txBody>
          <a:bodyPr wrap="square">
            <a:spAutoFit/>
          </a:bodyPr>
          <a:lstStyle/>
          <a:p>
            <a:pPr>
              <a:lnSpc>
                <a:spcPct val="150000"/>
              </a:lnSpc>
            </a:pPr>
            <a:r>
              <a:rPr lang="en-US" sz="2800" b="0" i="0">
                <a:solidFill>
                  <a:srgbClr val="313541"/>
                </a:solidFill>
                <a:effectLst/>
                <a:latin typeface="Roboto" panose="02000000000000000000" pitchFamily="2" charset="0"/>
              </a:rPr>
              <a:t>You would not feel lonely when you celebrate your birthday in the Netherlands. In this country, it is a tradition to greet the person celebrating the birthday as well as the person’s family and other relatives.</a:t>
            </a:r>
            <a:endParaRPr lang="en-CA" sz="2800"/>
          </a:p>
        </p:txBody>
      </p:sp>
    </p:spTree>
    <p:extLst>
      <p:ext uri="{BB962C8B-B14F-4D97-AF65-F5344CB8AC3E}">
        <p14:creationId xmlns:p14="http://schemas.microsoft.com/office/powerpoint/2010/main" val="454777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75457-3AE7-460F-B835-FA3B1BF541E0}"/>
              </a:ext>
            </a:extLst>
          </p:cNvPr>
          <p:cNvSpPr>
            <a:spLocks noGrp="1"/>
          </p:cNvSpPr>
          <p:nvPr>
            <p:ph type="title"/>
          </p:nvPr>
        </p:nvSpPr>
        <p:spPr/>
        <p:txBody>
          <a:bodyPr/>
          <a:lstStyle/>
          <a:p>
            <a:endParaRPr lang="en-CA"/>
          </a:p>
        </p:txBody>
      </p:sp>
      <p:pic>
        <p:nvPicPr>
          <p:cNvPr id="3074" name="Picture 2" descr="Electric Tattoos | Kari Grat | Traditional owl tattoos, Magpie tattoo, Mum  tattoo">
            <a:extLst>
              <a:ext uri="{FF2B5EF4-FFF2-40B4-BE49-F238E27FC236}">
                <a16:creationId xmlns:a16="http://schemas.microsoft.com/office/drawing/2014/main" id="{A01EFC61-87BA-4DED-A5CF-267F78209AC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712920" y="286995"/>
            <a:ext cx="6212659" cy="621265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Oriental magpie - Wikipedia">
            <a:extLst>
              <a:ext uri="{FF2B5EF4-FFF2-40B4-BE49-F238E27FC236}">
                <a16:creationId xmlns:a16="http://schemas.microsoft.com/office/drawing/2014/main" id="{F1B8C8AB-D0D5-4F5C-94E2-E4C2C35FD8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311" t="10611" r="7709" b="1280"/>
          <a:stretch/>
        </p:blipFill>
        <p:spPr bwMode="auto">
          <a:xfrm>
            <a:off x="469557" y="2150076"/>
            <a:ext cx="5375189" cy="425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919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2237-C4D5-4307-B68F-2D7462047D5B}"/>
              </a:ext>
            </a:extLst>
          </p:cNvPr>
          <p:cNvSpPr>
            <a:spLocks noGrp="1"/>
          </p:cNvSpPr>
          <p:nvPr>
            <p:ph type="title"/>
          </p:nvPr>
        </p:nvSpPr>
        <p:spPr>
          <a:xfrm>
            <a:off x="1066800" y="378643"/>
            <a:ext cx="10058400" cy="620598"/>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16.     Greeting people in Japan and Germany</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5AE9A38D-6555-4138-8FA4-0019EAE738E5}"/>
              </a:ext>
            </a:extLst>
          </p:cNvPr>
          <p:cNvSpPr>
            <a:spLocks noGrp="1"/>
          </p:cNvSpPr>
          <p:nvPr>
            <p:ph idx="1"/>
          </p:nvPr>
        </p:nvSpPr>
        <p:spPr>
          <a:xfrm>
            <a:off x="433633" y="999241"/>
            <a:ext cx="11321592" cy="5480116"/>
          </a:xfrm>
        </p:spPr>
        <p:txBody>
          <a:bodyPr>
            <a:noAutofit/>
          </a:bodyPr>
          <a:lstStyle/>
          <a:p>
            <a:pPr marL="0" indent="0">
              <a:lnSpc>
                <a:spcPct val="150000"/>
              </a:lnSpc>
              <a:buNone/>
            </a:pPr>
            <a:r>
              <a:rPr lang="en-US" sz="2400" b="0" i="0">
                <a:solidFill>
                  <a:srgbClr val="313541"/>
                </a:solidFill>
                <a:effectLst/>
                <a:latin typeface="Roboto" panose="02000000000000000000" pitchFamily="2" charset="0"/>
              </a:rPr>
              <a:t>When you’re in Germany and invited to a gathering, it is a tradition to shake hands with everyone in the room. You even have to shake the hands of children present. Greeting and thanking someone in Japan involves bowing. The depth of the bow depends on the social status or age of the person you are greeting. Giving a person a kiss on the cheek is a customary greeting in Argentina. It is customary for friends in Brazil to exchange around three cheek kisses. In France, the cultural tradition of giving a kiss on the cheek depends on the region. In Brest, it is acceptable to give a person a kiss on one cheek. In Toulouse, you can kiss both cheeks. In Nantes however, it’s all right to give four kisses on the cheeks.</a:t>
            </a:r>
            <a:endParaRPr lang="en-CA" sz="2400"/>
          </a:p>
        </p:txBody>
      </p:sp>
    </p:spTree>
    <p:extLst>
      <p:ext uri="{BB962C8B-B14F-4D97-AF65-F5344CB8AC3E}">
        <p14:creationId xmlns:p14="http://schemas.microsoft.com/office/powerpoint/2010/main" val="490784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43E2-9161-44DE-A545-364BC5C7D3F1}"/>
              </a:ext>
            </a:extLst>
          </p:cNvPr>
          <p:cNvSpPr>
            <a:spLocks noGrp="1"/>
          </p:cNvSpPr>
          <p:nvPr>
            <p:ph type="title"/>
          </p:nvPr>
        </p:nvSpPr>
        <p:spPr>
          <a:xfrm>
            <a:off x="1066800" y="425778"/>
            <a:ext cx="10058400" cy="413208"/>
          </a:xfrm>
        </p:spPr>
        <p:txBody>
          <a:bodyPr>
            <a:normAutofit fontScale="90000"/>
          </a:bodyPr>
          <a:lstStyle/>
          <a:p>
            <a:br>
              <a:rPr lang="en-CA" b="0" i="0">
                <a:solidFill>
                  <a:srgbClr val="313541"/>
                </a:solidFill>
                <a:effectLst/>
                <a:latin typeface="Roboto" panose="02000000000000000000" pitchFamily="2" charset="0"/>
              </a:rPr>
            </a:br>
            <a:r>
              <a:rPr lang="en-CA" b="0" i="0">
                <a:solidFill>
                  <a:srgbClr val="313541"/>
                </a:solidFill>
                <a:effectLst/>
                <a:latin typeface="Roboto" panose="02000000000000000000" pitchFamily="2" charset="0"/>
              </a:rPr>
              <a:t>17.     Finger-pulling in Austria</a:t>
            </a:r>
            <a:br>
              <a:rPr lang="en-CA"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179E7BE7-04BC-4987-B98A-0E72803FA6B2}"/>
              </a:ext>
            </a:extLst>
          </p:cNvPr>
          <p:cNvSpPr>
            <a:spLocks noGrp="1"/>
          </p:cNvSpPr>
          <p:nvPr>
            <p:ph idx="1"/>
          </p:nvPr>
        </p:nvSpPr>
        <p:spPr>
          <a:xfrm>
            <a:off x="405353" y="952107"/>
            <a:ext cx="11434713" cy="5392132"/>
          </a:xfrm>
        </p:spPr>
        <p:txBody>
          <a:bodyPr>
            <a:normAutofit/>
          </a:bodyPr>
          <a:lstStyle/>
          <a:p>
            <a:pPr>
              <a:lnSpc>
                <a:spcPct val="150000"/>
              </a:lnSpc>
            </a:pPr>
            <a:r>
              <a:rPr lang="en-US" sz="2800" b="0" i="0">
                <a:solidFill>
                  <a:srgbClr val="313541"/>
                </a:solidFill>
                <a:effectLst/>
                <a:latin typeface="Roboto" panose="02000000000000000000" pitchFamily="2" charset="0"/>
              </a:rPr>
              <a:t>You might wonder when you see Austrian men engaged in finger-pulling. It is actually a serious traditional sport and the rules of the game are quite strict. The game is called </a:t>
            </a:r>
            <a:r>
              <a:rPr lang="en-US" sz="2800" b="1" i="0">
                <a:solidFill>
                  <a:srgbClr val="313541"/>
                </a:solidFill>
                <a:effectLst/>
                <a:latin typeface="Roboto" panose="02000000000000000000" pitchFamily="2" charset="0"/>
              </a:rPr>
              <a:t>Fingerhakeln</a:t>
            </a:r>
            <a:r>
              <a:rPr lang="en-US" sz="2800" b="0" i="0">
                <a:solidFill>
                  <a:srgbClr val="313541"/>
                </a:solidFill>
                <a:effectLst/>
                <a:latin typeface="Roboto" panose="02000000000000000000" pitchFamily="2" charset="0"/>
              </a:rPr>
              <a:t> (finger-pulling), which is like a mini version of tug-of-war. The objective is the same, to drag the opponent by the finger across the table. Bavaria also plays this sport.  </a:t>
            </a:r>
            <a:endParaRPr lang="en-CA" sz="2800"/>
          </a:p>
        </p:txBody>
      </p:sp>
    </p:spTree>
    <p:extLst>
      <p:ext uri="{BB962C8B-B14F-4D97-AF65-F5344CB8AC3E}">
        <p14:creationId xmlns:p14="http://schemas.microsoft.com/office/powerpoint/2010/main" val="3568004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3AF9C-DA2C-41A5-A320-D4889C894671}"/>
              </a:ext>
            </a:extLst>
          </p:cNvPr>
          <p:cNvSpPr>
            <a:spLocks noGrp="1"/>
          </p:cNvSpPr>
          <p:nvPr>
            <p:ph type="title"/>
          </p:nvPr>
        </p:nvSpPr>
        <p:spPr>
          <a:xfrm>
            <a:off x="1066800" y="294085"/>
            <a:ext cx="10058400" cy="611171"/>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19. Shoving your face on your birthday cake</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2328005A-74E6-4778-A5C0-1D2B90D95F64}"/>
              </a:ext>
            </a:extLst>
          </p:cNvPr>
          <p:cNvSpPr>
            <a:spLocks noGrp="1"/>
          </p:cNvSpPr>
          <p:nvPr>
            <p:ph idx="1"/>
          </p:nvPr>
        </p:nvSpPr>
        <p:spPr>
          <a:xfrm>
            <a:off x="405353" y="1055802"/>
            <a:ext cx="11378152" cy="5363852"/>
          </a:xfrm>
        </p:spPr>
        <p:txBody>
          <a:bodyPr>
            <a:normAutofit fontScale="85000" lnSpcReduction="10000"/>
          </a:bodyPr>
          <a:lstStyle/>
          <a:p>
            <a:pPr>
              <a:lnSpc>
                <a:spcPct val="150000"/>
              </a:lnSpc>
            </a:pPr>
            <a:r>
              <a:rPr lang="en-US" sz="3200" b="0" i="0">
                <a:solidFill>
                  <a:srgbClr val="313541"/>
                </a:solidFill>
                <a:effectLst/>
                <a:latin typeface="Roboto" panose="02000000000000000000" pitchFamily="2" charset="0"/>
              </a:rPr>
              <a:t>In live action and animated films, shoving one’s face onto a birthday cake elicits a laugh. Some do it as a joke and some do it out of disgust or anger. But in Mexico it is a cultural tradition, so the birthday celebrant does not have any reason to get angry. It even follows a process. The cake is brought out and presented to the person celebrating the birthday. Guests sing the birthday song and the candle is blown. The birthday girl or boy takes a bite of the cake and as expected, someone will definitely shove her or his face on the cake.</a:t>
            </a:r>
            <a:endParaRPr lang="en-CA" sz="2800"/>
          </a:p>
        </p:txBody>
      </p:sp>
    </p:spTree>
    <p:extLst>
      <p:ext uri="{BB962C8B-B14F-4D97-AF65-F5344CB8AC3E}">
        <p14:creationId xmlns:p14="http://schemas.microsoft.com/office/powerpoint/2010/main" val="2630221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878E-8F39-40D6-97FD-C6D3544E6DA6}"/>
              </a:ext>
            </a:extLst>
          </p:cNvPr>
          <p:cNvSpPr>
            <a:spLocks noGrp="1"/>
          </p:cNvSpPr>
          <p:nvPr>
            <p:ph type="title"/>
          </p:nvPr>
        </p:nvSpPr>
        <p:spPr>
          <a:xfrm>
            <a:off x="1066800" y="378926"/>
            <a:ext cx="10058400" cy="526330"/>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18. The dangers of remaining single after age 25</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6FD0DF87-9C2D-466F-8CA2-4DC816CC4784}"/>
              </a:ext>
            </a:extLst>
          </p:cNvPr>
          <p:cNvSpPr>
            <a:spLocks noGrp="1"/>
          </p:cNvSpPr>
          <p:nvPr>
            <p:ph idx="1"/>
          </p:nvPr>
        </p:nvSpPr>
        <p:spPr>
          <a:xfrm>
            <a:off x="311085" y="905256"/>
            <a:ext cx="11500701" cy="5573818"/>
          </a:xfrm>
        </p:spPr>
        <p:txBody>
          <a:bodyPr>
            <a:normAutofit/>
          </a:bodyPr>
          <a:lstStyle/>
          <a:p>
            <a:pPr>
              <a:lnSpc>
                <a:spcPct val="150000"/>
              </a:lnSpc>
            </a:pPr>
            <a:r>
              <a:rPr lang="en-US" sz="2000" b="0" i="0">
                <a:solidFill>
                  <a:srgbClr val="313541"/>
                </a:solidFill>
                <a:effectLst/>
                <a:latin typeface="Roboto" panose="02000000000000000000" pitchFamily="2" charset="0"/>
              </a:rPr>
              <a:t>In some cultures, it is a tradition for families to marry off their children at a very young age. In several modern countries where people have more freedom, it is up to them to decide if they want to marry or not and at what age. But in some countries, friends and families can be “cruel.” In Germany for example, a person who’s still single at age 25 is showered by friends with cinnamon powder throughout the day. It is worse if the person is still single at 30 because they use pepper instead. In France, people buy funny hats for their 25-year old single friends on November 25, which is Saint Catherine’s Day. In Germany, when a person reaches 25 and is still single, friends will string socks from the celebrant’s home to the birthday party venue, with stops after a few socks while friends encourage the birthday celebrant to have a drink.</a:t>
            </a:r>
            <a:endParaRPr lang="en-CA" sz="2000"/>
          </a:p>
        </p:txBody>
      </p:sp>
    </p:spTree>
    <p:extLst>
      <p:ext uri="{BB962C8B-B14F-4D97-AF65-F5344CB8AC3E}">
        <p14:creationId xmlns:p14="http://schemas.microsoft.com/office/powerpoint/2010/main" val="3385133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55E20-EC22-40DC-9487-4CC2A0A4FCB1}"/>
              </a:ext>
            </a:extLst>
          </p:cNvPr>
          <p:cNvSpPr>
            <a:spLocks noGrp="1"/>
          </p:cNvSpPr>
          <p:nvPr>
            <p:ph type="title"/>
          </p:nvPr>
        </p:nvSpPr>
        <p:spPr>
          <a:xfrm>
            <a:off x="612743" y="435205"/>
            <a:ext cx="11227323" cy="752573"/>
          </a:xfrm>
        </p:spPr>
        <p:txBody>
          <a:bodyPr>
            <a:normAutofit fontScale="90000"/>
          </a:bodyPr>
          <a:lstStyle/>
          <a:p>
            <a:br>
              <a:rPr lang="en-US" b="0" i="0">
                <a:solidFill>
                  <a:srgbClr val="313541"/>
                </a:solidFill>
                <a:effectLst/>
                <a:latin typeface="Roboto" panose="02000000000000000000" pitchFamily="2" charset="0"/>
              </a:rPr>
            </a:br>
            <a:r>
              <a:rPr lang="en-US" b="0" i="0">
                <a:solidFill>
                  <a:srgbClr val="313541"/>
                </a:solidFill>
                <a:effectLst/>
                <a:latin typeface="Roboto" panose="02000000000000000000" pitchFamily="2" charset="0"/>
              </a:rPr>
              <a:t>20. Wife-carrying is a competitive sport in Finland</a:t>
            </a:r>
            <a:br>
              <a:rPr lang="en-US" b="0" i="0">
                <a:solidFill>
                  <a:srgbClr val="313541"/>
                </a:solidFill>
                <a:effectLst/>
                <a:latin typeface="Roboto" panose="02000000000000000000" pitchFamily="2" charset="0"/>
              </a:rPr>
            </a:br>
            <a:endParaRPr lang="en-CA"/>
          </a:p>
        </p:txBody>
      </p:sp>
      <p:sp>
        <p:nvSpPr>
          <p:cNvPr id="3" name="Content Placeholder 2">
            <a:extLst>
              <a:ext uri="{FF2B5EF4-FFF2-40B4-BE49-F238E27FC236}">
                <a16:creationId xmlns:a16="http://schemas.microsoft.com/office/drawing/2014/main" id="{A31FAD83-C53F-4C7C-AC12-5C7E1F6510F4}"/>
              </a:ext>
            </a:extLst>
          </p:cNvPr>
          <p:cNvSpPr>
            <a:spLocks noGrp="1"/>
          </p:cNvSpPr>
          <p:nvPr>
            <p:ph idx="1"/>
          </p:nvPr>
        </p:nvSpPr>
        <p:spPr>
          <a:xfrm>
            <a:off x="1066800" y="1376313"/>
            <a:ext cx="10058400" cy="4576431"/>
          </a:xfrm>
        </p:spPr>
        <p:txBody>
          <a:bodyPr>
            <a:noAutofit/>
          </a:bodyPr>
          <a:lstStyle/>
          <a:p>
            <a:pPr>
              <a:lnSpc>
                <a:spcPct val="150000"/>
              </a:lnSpc>
            </a:pPr>
            <a:r>
              <a:rPr lang="en-US" sz="2400" b="0" i="0">
                <a:solidFill>
                  <a:srgbClr val="313541"/>
                </a:solidFill>
                <a:effectLst/>
                <a:latin typeface="Roboto" panose="02000000000000000000" pitchFamily="2" charset="0"/>
              </a:rPr>
              <a:t>Who would believe that carrying your wife would be considered a sport? In Finland, wife-carrying or </a:t>
            </a:r>
            <a:r>
              <a:rPr lang="en-US" sz="2400" b="0" i="1">
                <a:solidFill>
                  <a:srgbClr val="313541"/>
                </a:solidFill>
                <a:effectLst/>
                <a:latin typeface="Roboto" panose="02000000000000000000" pitchFamily="2" charset="0"/>
              </a:rPr>
              <a:t>eukonkanto</a:t>
            </a:r>
            <a:r>
              <a:rPr lang="en-US" sz="2400" b="0" i="0">
                <a:solidFill>
                  <a:srgbClr val="313541"/>
                </a:solidFill>
                <a:effectLst/>
                <a:latin typeface="Roboto" panose="02000000000000000000" pitchFamily="2" charset="0"/>
              </a:rPr>
              <a:t> in Finnish is even an endorsed sport and couples from other countries travel each year to Sonkajarvi to participate in the activity that started in the 19th century. Since 1992, it has been called the </a:t>
            </a:r>
            <a:r>
              <a:rPr lang="en-US" sz="2400" b="1" i="0">
                <a:solidFill>
                  <a:srgbClr val="313541"/>
                </a:solidFill>
                <a:effectLst/>
                <a:latin typeface="Roboto" panose="02000000000000000000" pitchFamily="2" charset="0"/>
              </a:rPr>
              <a:t>Wife Carrying World Championships</a:t>
            </a:r>
            <a:r>
              <a:rPr lang="en-US" sz="2400" b="0" i="0">
                <a:solidFill>
                  <a:srgbClr val="313541"/>
                </a:solidFill>
                <a:effectLst/>
                <a:latin typeface="Roboto" panose="02000000000000000000" pitchFamily="2" charset="0"/>
              </a:rPr>
              <a:t>. The prize is beer, with the amount corresponding to the weight of the wife. Since 2005, the game has been held in other countries, such as Australia, United States, United Kingdom and Asia.</a:t>
            </a:r>
            <a:endParaRPr lang="en-CA" sz="2400"/>
          </a:p>
        </p:txBody>
      </p:sp>
    </p:spTree>
    <p:extLst>
      <p:ext uri="{BB962C8B-B14F-4D97-AF65-F5344CB8AC3E}">
        <p14:creationId xmlns:p14="http://schemas.microsoft.com/office/powerpoint/2010/main" val="2782570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D90A1-70D9-4124-A705-DD40A850DADF}"/>
              </a:ext>
            </a:extLst>
          </p:cNvPr>
          <p:cNvSpPr>
            <a:spLocks noGrp="1"/>
          </p:cNvSpPr>
          <p:nvPr>
            <p:ph type="title"/>
          </p:nvPr>
        </p:nvSpPr>
        <p:spPr>
          <a:xfrm>
            <a:off x="751114" y="413450"/>
            <a:ext cx="10374086" cy="491806"/>
          </a:xfrm>
        </p:spPr>
        <p:txBody>
          <a:bodyPr>
            <a:normAutofit fontScale="90000"/>
          </a:bodyPr>
          <a:lstStyle/>
          <a:p>
            <a:endParaRPr lang="en-CA"/>
          </a:p>
        </p:txBody>
      </p:sp>
      <p:sp>
        <p:nvSpPr>
          <p:cNvPr id="3" name="Content Placeholder 2">
            <a:extLst>
              <a:ext uri="{FF2B5EF4-FFF2-40B4-BE49-F238E27FC236}">
                <a16:creationId xmlns:a16="http://schemas.microsoft.com/office/drawing/2014/main" id="{A005AB6A-0693-49F7-A29B-DB9ACA8FF804}"/>
              </a:ext>
            </a:extLst>
          </p:cNvPr>
          <p:cNvSpPr>
            <a:spLocks noGrp="1"/>
          </p:cNvSpPr>
          <p:nvPr>
            <p:ph idx="1"/>
          </p:nvPr>
        </p:nvSpPr>
        <p:spPr/>
        <p:txBody>
          <a:bodyPr/>
          <a:lstStyle/>
          <a:p>
            <a:endParaRPr lang="en-CA"/>
          </a:p>
        </p:txBody>
      </p:sp>
      <p:pic>
        <p:nvPicPr>
          <p:cNvPr id="2050" name="Picture 2" descr="Kevin Whipple / © Culture Trip ">
            <a:extLst>
              <a:ext uri="{FF2B5EF4-FFF2-40B4-BE49-F238E27FC236}">
                <a16:creationId xmlns:a16="http://schemas.microsoft.com/office/drawing/2014/main" id="{E33B2599-3B24-4CAA-A7BC-A374172B3E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230" y="1045029"/>
            <a:ext cx="11397342" cy="5453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823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01DD-2D45-487A-83A2-4E7223BAD448}"/>
              </a:ext>
            </a:extLst>
          </p:cNvPr>
          <p:cNvSpPr>
            <a:spLocks noGrp="1"/>
          </p:cNvSpPr>
          <p:nvPr>
            <p:ph type="title"/>
          </p:nvPr>
        </p:nvSpPr>
        <p:spPr>
          <a:xfrm>
            <a:off x="364671" y="642594"/>
            <a:ext cx="4179049" cy="1371600"/>
          </a:xfrm>
        </p:spPr>
        <p:txBody>
          <a:bodyPr/>
          <a:lstStyle/>
          <a:p>
            <a:endParaRPr lang="en-CA"/>
          </a:p>
        </p:txBody>
      </p:sp>
      <p:pic>
        <p:nvPicPr>
          <p:cNvPr id="3074" name="Picture 2">
            <a:extLst>
              <a:ext uri="{FF2B5EF4-FFF2-40B4-BE49-F238E27FC236}">
                <a16:creationId xmlns:a16="http://schemas.microsoft.com/office/drawing/2014/main" id="{9C64BAD3-0A64-432E-A775-8C23148624B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43600" y="490194"/>
            <a:ext cx="5883729" cy="5883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875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8189-B9BE-4383-AFDD-A0E0F0819F19}"/>
              </a:ext>
            </a:extLst>
          </p:cNvPr>
          <p:cNvSpPr>
            <a:spLocks noGrp="1"/>
          </p:cNvSpPr>
          <p:nvPr>
            <p:ph type="title"/>
          </p:nvPr>
        </p:nvSpPr>
        <p:spPr>
          <a:xfrm>
            <a:off x="424543" y="348679"/>
            <a:ext cx="4789714" cy="1371600"/>
          </a:xfrm>
        </p:spPr>
        <p:txBody>
          <a:bodyPr/>
          <a:lstStyle/>
          <a:p>
            <a:endParaRPr lang="en-CA"/>
          </a:p>
        </p:txBody>
      </p:sp>
      <p:sp>
        <p:nvSpPr>
          <p:cNvPr id="3" name="Content Placeholder 2">
            <a:extLst>
              <a:ext uri="{FF2B5EF4-FFF2-40B4-BE49-F238E27FC236}">
                <a16:creationId xmlns:a16="http://schemas.microsoft.com/office/drawing/2014/main" id="{415EF18C-31F6-4E19-8262-FD0E6AFFD579}"/>
              </a:ext>
            </a:extLst>
          </p:cNvPr>
          <p:cNvSpPr>
            <a:spLocks noGrp="1"/>
          </p:cNvSpPr>
          <p:nvPr>
            <p:ph idx="1"/>
          </p:nvPr>
        </p:nvSpPr>
        <p:spPr>
          <a:xfrm>
            <a:off x="424543" y="2103120"/>
            <a:ext cx="3853543" cy="3849624"/>
          </a:xfrm>
        </p:spPr>
        <p:txBody>
          <a:bodyPr/>
          <a:lstStyle/>
          <a:p>
            <a:endParaRPr lang="en-CA"/>
          </a:p>
        </p:txBody>
      </p:sp>
      <p:pic>
        <p:nvPicPr>
          <p:cNvPr id="4098" name="Picture 2">
            <a:extLst>
              <a:ext uri="{FF2B5EF4-FFF2-40B4-BE49-F238E27FC236}">
                <a16:creationId xmlns:a16="http://schemas.microsoft.com/office/drawing/2014/main" id="{16218F25-4080-4947-861A-4624305A6E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4257"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337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08D59-F19D-477C-AE45-42DB2065A219}"/>
              </a:ext>
            </a:extLst>
          </p:cNvPr>
          <p:cNvSpPr>
            <a:spLocks noGrp="1"/>
          </p:cNvSpPr>
          <p:nvPr>
            <p:ph type="title"/>
          </p:nvPr>
        </p:nvSpPr>
        <p:spPr>
          <a:xfrm>
            <a:off x="1066800" y="642594"/>
            <a:ext cx="10058400" cy="565720"/>
          </a:xfrm>
        </p:spPr>
        <p:txBody>
          <a:bodyPr>
            <a:normAutofit fontScale="90000"/>
          </a:bodyPr>
          <a:lstStyle/>
          <a:p>
            <a:endParaRPr lang="en-CA"/>
          </a:p>
        </p:txBody>
      </p:sp>
      <p:pic>
        <p:nvPicPr>
          <p:cNvPr id="5122" name="Picture 2">
            <a:extLst>
              <a:ext uri="{FF2B5EF4-FFF2-40B4-BE49-F238E27FC236}">
                <a16:creationId xmlns:a16="http://schemas.microsoft.com/office/drawing/2014/main" id="{A61D8365-882D-4986-8A1F-EB035ED2B6B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1142" y="1699763"/>
            <a:ext cx="4515643" cy="4515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628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815CA-0A3B-48F8-8F8F-FE06BEF0B924}"/>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130DCD6D-963C-4ABF-97A5-1AC51576D034}"/>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7899963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8255-CA86-4381-8A4C-7FF4D8A0A1E1}"/>
              </a:ext>
            </a:extLst>
          </p:cNvPr>
          <p:cNvSpPr>
            <a:spLocks noGrp="1"/>
          </p:cNvSpPr>
          <p:nvPr>
            <p:ph type="title"/>
          </p:nvPr>
        </p:nvSpPr>
        <p:spPr>
          <a:xfrm>
            <a:off x="1066800" y="426565"/>
            <a:ext cx="10058400" cy="600958"/>
          </a:xfrm>
        </p:spPr>
        <p:txBody>
          <a:bodyPr>
            <a:normAutofit/>
          </a:bodyPr>
          <a:lstStyle/>
          <a:p>
            <a:pPr algn="ctr"/>
            <a:r>
              <a:rPr lang="en-CA" sz="3200"/>
              <a:t>பழந்தமிழரின் ஆடை, அணிகலன்கள்</a:t>
            </a:r>
          </a:p>
        </p:txBody>
      </p:sp>
      <p:pic>
        <p:nvPicPr>
          <p:cNvPr id="1026" name="Picture 2" descr="பழந்தமிழரின் ஆடைத் தொழில்நுட்பம்- Dinamani">
            <a:extLst>
              <a:ext uri="{FF2B5EF4-FFF2-40B4-BE49-F238E27FC236}">
                <a16:creationId xmlns:a16="http://schemas.microsoft.com/office/drawing/2014/main" id="{5FF3D52A-4E82-49F5-8334-A5507EEDE40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4381" y="1282044"/>
            <a:ext cx="7971136" cy="51753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ஆள் பாதி ஆடை பாதி என்பது சரியா?">
            <a:extLst>
              <a:ext uri="{FF2B5EF4-FFF2-40B4-BE49-F238E27FC236}">
                <a16:creationId xmlns:a16="http://schemas.microsoft.com/office/drawing/2014/main" id="{DD811502-3C11-423E-94CD-D2DAFE325B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3931" y="1282044"/>
            <a:ext cx="3823688" cy="5175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5168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BA6B4-DD97-4531-9C9E-CBE53A1AB637}"/>
              </a:ext>
            </a:extLst>
          </p:cNvPr>
          <p:cNvSpPr>
            <a:spLocks noGrp="1"/>
          </p:cNvSpPr>
          <p:nvPr>
            <p:ph type="title"/>
          </p:nvPr>
        </p:nvSpPr>
        <p:spPr>
          <a:xfrm>
            <a:off x="1066800" y="417879"/>
            <a:ext cx="4480968" cy="498049"/>
          </a:xfrm>
        </p:spPr>
        <p:txBody>
          <a:bodyPr>
            <a:normAutofit/>
          </a:bodyPr>
          <a:lstStyle/>
          <a:p>
            <a:r>
              <a:rPr lang="en-CA" sz="2000"/>
              <a:t>சங்க கால ஆடை மரபு</a:t>
            </a:r>
          </a:p>
        </p:txBody>
      </p:sp>
      <p:pic>
        <p:nvPicPr>
          <p:cNvPr id="2050" name="Picture 2" descr="சங்க காலத்தில் உடை">
            <a:extLst>
              <a:ext uri="{FF2B5EF4-FFF2-40B4-BE49-F238E27FC236}">
                <a16:creationId xmlns:a16="http://schemas.microsoft.com/office/drawing/2014/main" id="{F24A3B89-BE26-4C7C-B1EE-B32FB757B82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5925" y="1382654"/>
            <a:ext cx="5685150" cy="505746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சங்க காலத்தில் திருமண வாழ்வு">
            <a:extLst>
              <a:ext uri="{FF2B5EF4-FFF2-40B4-BE49-F238E27FC236}">
                <a16:creationId xmlns:a16="http://schemas.microsoft.com/office/drawing/2014/main" id="{73358C8A-CF17-4A09-9A2B-A0E3F4185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1075" y="417879"/>
            <a:ext cx="5715000"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149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99162-AF9C-44EE-84DE-7E42C45B3AE0}"/>
              </a:ext>
            </a:extLst>
          </p:cNvPr>
          <p:cNvSpPr>
            <a:spLocks noGrp="1"/>
          </p:cNvSpPr>
          <p:nvPr>
            <p:ph type="title"/>
          </p:nvPr>
        </p:nvSpPr>
        <p:spPr>
          <a:xfrm>
            <a:off x="1066800" y="403318"/>
            <a:ext cx="10058400" cy="586496"/>
          </a:xfrm>
        </p:spPr>
        <p:txBody>
          <a:bodyPr>
            <a:normAutofit fontScale="90000"/>
          </a:bodyPr>
          <a:lstStyle/>
          <a:p>
            <a:endParaRPr lang="en-CA"/>
          </a:p>
        </p:txBody>
      </p:sp>
      <p:pic>
        <p:nvPicPr>
          <p:cNvPr id="3074" name="Picture 2" descr="Welcome To TamilAuthors.com">
            <a:extLst>
              <a:ext uri="{FF2B5EF4-FFF2-40B4-BE49-F238E27FC236}">
                <a16:creationId xmlns:a16="http://schemas.microsoft.com/office/drawing/2014/main" id="{59892652-DB89-440E-9867-DE118B787DC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578392" y="1035531"/>
            <a:ext cx="3186260" cy="541915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காத்திருப்பு - காதல் கவிதை">
            <a:extLst>
              <a:ext uri="{FF2B5EF4-FFF2-40B4-BE49-F238E27FC236}">
                <a16:creationId xmlns:a16="http://schemas.microsoft.com/office/drawing/2014/main" id="{D90B69FC-EA94-468C-906C-9B6BFB9516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347" y="1399290"/>
            <a:ext cx="4012215" cy="505539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நேற்று வரை இல்லாத காதல்...!">
            <a:extLst>
              <a:ext uri="{FF2B5EF4-FFF2-40B4-BE49-F238E27FC236}">
                <a16:creationId xmlns:a16="http://schemas.microsoft.com/office/drawing/2014/main" id="{DCE7AFE3-901B-4534-AF84-2B06977809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0813" y="534648"/>
            <a:ext cx="4127579" cy="5920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569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D292E-73AB-4220-8722-0378498994D9}"/>
              </a:ext>
            </a:extLst>
          </p:cNvPr>
          <p:cNvSpPr>
            <a:spLocks noGrp="1"/>
          </p:cNvSpPr>
          <p:nvPr>
            <p:ph type="title"/>
          </p:nvPr>
        </p:nvSpPr>
        <p:spPr>
          <a:xfrm>
            <a:off x="424205" y="432474"/>
            <a:ext cx="11374737" cy="481926"/>
          </a:xfrm>
        </p:spPr>
        <p:txBody>
          <a:bodyPr>
            <a:normAutofit fontScale="90000"/>
          </a:bodyPr>
          <a:lstStyle/>
          <a:p>
            <a:endParaRPr lang="en-CA"/>
          </a:p>
        </p:txBody>
      </p:sp>
      <p:pic>
        <p:nvPicPr>
          <p:cNvPr id="1026" name="Picture 2">
            <a:extLst>
              <a:ext uri="{FF2B5EF4-FFF2-40B4-BE49-F238E27FC236}">
                <a16:creationId xmlns:a16="http://schemas.microsoft.com/office/drawing/2014/main" id="{34C3BFFD-78EA-40BD-96B1-BDA6B924A9D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55771" y="1057660"/>
            <a:ext cx="6443171" cy="5369438"/>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a:extLst>
              <a:ext uri="{FF2B5EF4-FFF2-40B4-BE49-F238E27FC236}">
                <a16:creationId xmlns:a16="http://schemas.microsoft.com/office/drawing/2014/main" id="{BA237A44-41E8-46F5-A9A5-B8CEB1B3C9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416" y="2028234"/>
            <a:ext cx="5807630" cy="418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7633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7DF33-4435-44E6-BA30-42E97F1A1760}"/>
              </a:ext>
            </a:extLst>
          </p:cNvPr>
          <p:cNvSpPr>
            <a:spLocks noGrp="1"/>
          </p:cNvSpPr>
          <p:nvPr>
            <p:ph type="title"/>
          </p:nvPr>
        </p:nvSpPr>
        <p:spPr>
          <a:xfrm>
            <a:off x="614314" y="438347"/>
            <a:ext cx="1996912" cy="3228680"/>
          </a:xfrm>
        </p:spPr>
        <p:txBody>
          <a:bodyPr>
            <a:normAutofit/>
          </a:bodyPr>
          <a:lstStyle/>
          <a:p>
            <a:r>
              <a:rPr lang="en-CA" sz="2000">
                <a:solidFill>
                  <a:srgbClr val="C00000"/>
                </a:solidFill>
              </a:rPr>
              <a:t>பழந்தமிழர் காதல் வாழ்க்கை</a:t>
            </a:r>
            <a:br>
              <a:rPr lang="en-CA" sz="2000">
                <a:solidFill>
                  <a:srgbClr val="C00000"/>
                </a:solidFill>
              </a:rPr>
            </a:br>
            <a:r>
              <a:rPr lang="en-CA" sz="2000">
                <a:solidFill>
                  <a:srgbClr val="C00000"/>
                </a:solidFill>
              </a:rPr>
              <a:t>தலைவனுக்காகப் பிரிவுத் துயர் தாழாது துன்புறுதல்</a:t>
            </a:r>
            <a:br>
              <a:rPr lang="en-CA" sz="2000">
                <a:solidFill>
                  <a:srgbClr val="C00000"/>
                </a:solidFill>
              </a:rPr>
            </a:br>
            <a:br>
              <a:rPr lang="en-CA" sz="2000">
                <a:solidFill>
                  <a:srgbClr val="C00000"/>
                </a:solidFill>
              </a:rPr>
            </a:br>
            <a:r>
              <a:rPr lang="en-CA" sz="2000">
                <a:solidFill>
                  <a:srgbClr val="C00000"/>
                </a:solidFill>
              </a:rPr>
              <a:t>தோழியின் நயப்புரை</a:t>
            </a:r>
          </a:p>
        </p:txBody>
      </p:sp>
      <p:pic>
        <p:nvPicPr>
          <p:cNvPr id="4100" name="Picture 4" descr="நற்றிணை காட்டும் நற்பண்புகள்- Dinamani">
            <a:extLst>
              <a:ext uri="{FF2B5EF4-FFF2-40B4-BE49-F238E27FC236}">
                <a16:creationId xmlns:a16="http://schemas.microsoft.com/office/drawing/2014/main" id="{A1879AC3-2F9B-4BF0-BC39-C80F8154A81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15721" y="438347"/>
            <a:ext cx="8558357" cy="5981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341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CB5F8-8FF6-4853-AA8E-67A90B485F87}"/>
              </a:ext>
            </a:extLst>
          </p:cNvPr>
          <p:cNvSpPr>
            <a:spLocks noGrp="1"/>
          </p:cNvSpPr>
          <p:nvPr>
            <p:ph type="title"/>
          </p:nvPr>
        </p:nvSpPr>
        <p:spPr>
          <a:xfrm>
            <a:off x="1066800" y="443060"/>
            <a:ext cx="10058400" cy="688156"/>
          </a:xfrm>
        </p:spPr>
        <p:txBody>
          <a:bodyPr/>
          <a:lstStyle/>
          <a:p>
            <a:r>
              <a:rPr lang="en-CA">
                <a:solidFill>
                  <a:srgbClr val="C00000"/>
                </a:solidFill>
              </a:rPr>
              <a:t>காதல் வாழ்க்கை அன்றும் இன்றும்</a:t>
            </a:r>
          </a:p>
        </p:txBody>
      </p:sp>
      <p:pic>
        <p:nvPicPr>
          <p:cNvPr id="5122" name="Picture 2" descr="திரைப்படங்களில் ஆணாதிக்கம் அதிகரித்திருக்கிறது: கவிஞர் வைரமுத்து சிறப்புப்  பேட்டி | திரைப்படங்களில் ஆணாதிக்கம் அதிகரித்திருக்கிறது ...">
            <a:extLst>
              <a:ext uri="{FF2B5EF4-FFF2-40B4-BE49-F238E27FC236}">
                <a16:creationId xmlns:a16="http://schemas.microsoft.com/office/drawing/2014/main" id="{C8EA5B01-6126-46D1-B2B8-C8FD6CF67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1681" y="1547665"/>
            <a:ext cx="7287869" cy="501162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குறிஞ்சித்திணைக்கு சிறப்பு சேர்க்கும் அறத்தொடு நிற்றல் | தினகரன்">
            <a:extLst>
              <a:ext uri="{FF2B5EF4-FFF2-40B4-BE49-F238E27FC236}">
                <a16:creationId xmlns:a16="http://schemas.microsoft.com/office/drawing/2014/main" id="{BE189265-0F0F-43A6-AEE4-27F2D3BB8B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359" y="1509458"/>
            <a:ext cx="5821051" cy="5049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498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4" name="Rectangle 74">
            <a:extLst>
              <a:ext uri="{FF2B5EF4-FFF2-40B4-BE49-F238E27FC236}">
                <a16:creationId xmlns:a16="http://schemas.microsoft.com/office/drawing/2014/main" id="{23EBFBD2-DA69-40F0-9B41-6AA12C08F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5" name="Rectangle 76">
            <a:extLst>
              <a:ext uri="{FF2B5EF4-FFF2-40B4-BE49-F238E27FC236}">
                <a16:creationId xmlns:a16="http://schemas.microsoft.com/office/drawing/2014/main" id="{66E085B8-E6D9-4530-9AE3-4C2B79CE4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1279" y="237744"/>
            <a:ext cx="7652977" cy="6382512"/>
          </a:xfrm>
          <a:prstGeom prst="rect">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36AD58F-1D18-433B-B4FD-5A98EAEA303A}"/>
              </a:ext>
            </a:extLst>
          </p:cNvPr>
          <p:cNvSpPr>
            <a:spLocks noGrp="1"/>
          </p:cNvSpPr>
          <p:nvPr>
            <p:ph type="title"/>
          </p:nvPr>
        </p:nvSpPr>
        <p:spPr>
          <a:xfrm>
            <a:off x="371856" y="353882"/>
            <a:ext cx="6575213" cy="603316"/>
          </a:xfrm>
        </p:spPr>
        <p:txBody>
          <a:bodyPr>
            <a:normAutofit/>
          </a:bodyPr>
          <a:lstStyle/>
          <a:p>
            <a:r>
              <a:rPr lang="en-CA" sz="2400" b="1">
                <a:solidFill>
                  <a:srgbClr val="C00000"/>
                </a:solidFill>
              </a:rPr>
              <a:t>கிராமிய வாழ்வியல் இன்றும்</a:t>
            </a:r>
          </a:p>
        </p:txBody>
      </p:sp>
      <p:sp>
        <p:nvSpPr>
          <p:cNvPr id="2057" name="Rectangle 78">
            <a:extLst>
              <a:ext uri="{FF2B5EF4-FFF2-40B4-BE49-F238E27FC236}">
                <a16:creationId xmlns:a16="http://schemas.microsoft.com/office/drawing/2014/main" id="{4F2304C2-1AD0-4AFD-93A0-BB1D998E0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1371" y="374904"/>
            <a:ext cx="7378773" cy="6108192"/>
          </a:xfrm>
          <a:prstGeom prst="rect">
            <a:avLst/>
          </a:prstGeom>
          <a:noFill/>
          <a:ln w="6350" cap="sq" cmpd="sng" algn="ctr">
            <a:solidFill>
              <a:schemeClr val="tx1">
                <a:lumMod val="75000"/>
                <a:lumOff val="25000"/>
              </a:schemeClr>
            </a:solidFill>
            <a:prstDash val="solid"/>
            <a:miter lim="800000"/>
          </a:ln>
          <a:effectLst/>
        </p:spPr>
      </p:sp>
      <p:sp>
        <p:nvSpPr>
          <p:cNvPr id="4" name="AutoShape 6" descr="What are some of the best vintage photographs of Tamil Nadu? - Quora">
            <a:extLst>
              <a:ext uri="{FF2B5EF4-FFF2-40B4-BE49-F238E27FC236}">
                <a16:creationId xmlns:a16="http://schemas.microsoft.com/office/drawing/2014/main" id="{9EE4958B-59DE-481D-9F7C-A1C19AD0E68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Picture 4" descr="Tamil Malaysians - Wikiwand">
            <a:extLst>
              <a:ext uri="{FF2B5EF4-FFF2-40B4-BE49-F238E27FC236}">
                <a16:creationId xmlns:a16="http://schemas.microsoft.com/office/drawing/2014/main" id="{771BE0CB-0260-4CAB-BCC0-C31339FADA2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64086" y="314009"/>
            <a:ext cx="5578709" cy="6306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109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7" name="Rectangle 76">
            <a:extLst>
              <a:ext uri="{FF2B5EF4-FFF2-40B4-BE49-F238E27FC236}">
                <a16:creationId xmlns:a16="http://schemas.microsoft.com/office/drawing/2014/main" id="{1D91E3E1-5159-4DA9-8C1A-3897E9094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9" name="Rectangle 78">
            <a:extLst>
              <a:ext uri="{FF2B5EF4-FFF2-40B4-BE49-F238E27FC236}">
                <a16:creationId xmlns:a16="http://schemas.microsoft.com/office/drawing/2014/main" id="{A9EF7E53-E975-4A5C-BF5D-D87404485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81" name="Rectangle 80">
            <a:extLst>
              <a:ext uri="{FF2B5EF4-FFF2-40B4-BE49-F238E27FC236}">
                <a16:creationId xmlns:a16="http://schemas.microsoft.com/office/drawing/2014/main" id="{D5C53263-995C-49EE-9CA6-FE769A768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83" name="Group 82">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84" name="Straight Connector 83">
              <a:extLst>
                <a:ext uri="{FF2B5EF4-FFF2-40B4-BE49-F238E27FC236}">
                  <a16:creationId xmlns:a16="http://schemas.microsoft.com/office/drawing/2014/main" id="{87FFE657-1F53-4BA2-99ED-71027468AEF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717B2EF-FCC5-4A6E-8AD7-25435095866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2E8BEC20-1CFB-4C38-819D-8EA157D70B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useBgFill="1">
        <p:nvSpPr>
          <p:cNvPr id="88" name="Rectangle 87">
            <a:extLst>
              <a:ext uri="{FF2B5EF4-FFF2-40B4-BE49-F238E27FC236}">
                <a16:creationId xmlns:a16="http://schemas.microsoft.com/office/drawing/2014/main" id="{0E7CA313-2F4B-4574-8399-12EF6A1BF2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Tamil Malaysians - Wikipedia">
            <a:extLst>
              <a:ext uri="{FF2B5EF4-FFF2-40B4-BE49-F238E27FC236}">
                <a16:creationId xmlns:a16="http://schemas.microsoft.com/office/drawing/2014/main" id="{0B3CF45A-850A-4CAF-AFF4-0691AAC4CB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30" b="44333"/>
          <a:stretch/>
        </p:blipFill>
        <p:spPr bwMode="auto">
          <a:xfrm>
            <a:off x="-1" y="10"/>
            <a:ext cx="4059936" cy="45300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amils - Wikipedia">
            <a:extLst>
              <a:ext uri="{FF2B5EF4-FFF2-40B4-BE49-F238E27FC236}">
                <a16:creationId xmlns:a16="http://schemas.microsoft.com/office/drawing/2014/main" id="{7B431A0D-588D-4968-8CC6-8D367DF49F6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6456" r="1" b="1"/>
          <a:stretch/>
        </p:blipFill>
        <p:spPr bwMode="auto">
          <a:xfrm>
            <a:off x="4059935" y="-47124"/>
            <a:ext cx="4072129" cy="45262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amils - Wikipedia">
            <a:extLst>
              <a:ext uri="{FF2B5EF4-FFF2-40B4-BE49-F238E27FC236}">
                <a16:creationId xmlns:a16="http://schemas.microsoft.com/office/drawing/2014/main" id="{2CC1BF17-1357-43BD-ABEC-F54F4765645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5321"/>
          <a:stretch/>
        </p:blipFill>
        <p:spPr bwMode="auto">
          <a:xfrm>
            <a:off x="8132064" y="10"/>
            <a:ext cx="4059936" cy="4530063"/>
          </a:xfrm>
          <a:prstGeom prst="rect">
            <a:avLst/>
          </a:prstGeom>
          <a:noFill/>
          <a:extLst>
            <a:ext uri="{909E8E84-426E-40DD-AFC4-6F175D3DCCD1}">
              <a14:hiddenFill xmlns:a14="http://schemas.microsoft.com/office/drawing/2010/main">
                <a:solidFill>
                  <a:srgbClr val="FFFFFF"/>
                </a:solidFill>
              </a14:hiddenFill>
            </a:ext>
          </a:extLst>
        </p:spPr>
      </p:pic>
      <p:sp>
        <p:nvSpPr>
          <p:cNvPr id="90" name="Rectangle 8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30074"/>
            <a:ext cx="12192000" cy="2327925"/>
          </a:xfrm>
          <a:prstGeom prst="rect">
            <a:avLst/>
          </a:prstGeom>
          <a:solidFill>
            <a:schemeClr val="bg1">
              <a:lumMod val="75000"/>
              <a:lumOff val="25000"/>
            </a:schemeClr>
          </a:solidFill>
          <a:ln w="6350" cap="sq" cmpd="sng" algn="ctr">
            <a:noFill/>
            <a:prstDash val="solid"/>
            <a:miter lim="800000"/>
          </a:ln>
          <a:effectLst/>
        </p:spPr>
      </p:sp>
      <p:sp>
        <p:nvSpPr>
          <p:cNvPr id="92" name="Rectangle 9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116" y="4692768"/>
            <a:ext cx="11859768" cy="200253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F9EDE9D2-168B-47D8-97BF-7376F9A02C32}"/>
              </a:ext>
            </a:extLst>
          </p:cNvPr>
          <p:cNvSpPr>
            <a:spLocks noGrp="1"/>
          </p:cNvSpPr>
          <p:nvPr>
            <p:ph type="title"/>
          </p:nvPr>
        </p:nvSpPr>
        <p:spPr>
          <a:xfrm>
            <a:off x="376293" y="5446385"/>
            <a:ext cx="11439414" cy="407865"/>
          </a:xfrm>
        </p:spPr>
        <p:txBody>
          <a:bodyPr vert="horz" lIns="91440" tIns="45720" rIns="91440" bIns="45720" rtlCol="0" anchor="ctr">
            <a:normAutofit fontScale="90000"/>
          </a:bodyPr>
          <a:lstStyle/>
          <a:p>
            <a:pPr algn="ctr">
              <a:lnSpc>
                <a:spcPct val="83000"/>
              </a:lnSpc>
            </a:pPr>
            <a:endParaRPr lang="en-US" sz="4400" cap="all" spc="-100">
              <a:solidFill>
                <a:schemeClr val="tx1"/>
              </a:solidFill>
            </a:endParaRPr>
          </a:p>
        </p:txBody>
      </p:sp>
    </p:spTree>
    <p:extLst>
      <p:ext uri="{BB962C8B-B14F-4D97-AF65-F5344CB8AC3E}">
        <p14:creationId xmlns:p14="http://schemas.microsoft.com/office/powerpoint/2010/main" val="226060671"/>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 name="Rectangle 142">
            <a:extLst>
              <a:ext uri="{FF2B5EF4-FFF2-40B4-BE49-F238E27FC236}">
                <a16:creationId xmlns:a16="http://schemas.microsoft.com/office/drawing/2014/main" id="{282E2A95-1A08-4118-83C6-B1CA5648E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2FFEFC7E-85EE-4AC9-A351-FBEB13A1D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34" y="237744"/>
            <a:ext cx="2926080" cy="63825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7" name="Rectangle 146">
            <a:extLst>
              <a:ext uri="{FF2B5EF4-FFF2-40B4-BE49-F238E27FC236}">
                <a16:creationId xmlns:a16="http://schemas.microsoft.com/office/drawing/2014/main" id="{CB2511BB-FC4C-45F3-94EB-661D6806C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9100" y="413053"/>
            <a:ext cx="2616201" cy="606459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8F84E-F9E4-4FA6-913F-F46F30916882}"/>
              </a:ext>
            </a:extLst>
          </p:cNvPr>
          <p:cNvSpPr>
            <a:spLocks noGrp="1"/>
          </p:cNvSpPr>
          <p:nvPr>
            <p:ph type="title"/>
          </p:nvPr>
        </p:nvSpPr>
        <p:spPr>
          <a:xfrm>
            <a:off x="557720" y="612843"/>
            <a:ext cx="2312480" cy="1499738"/>
          </a:xfrm>
        </p:spPr>
        <p:txBody>
          <a:bodyPr anchor="b">
            <a:normAutofit/>
          </a:bodyPr>
          <a:lstStyle/>
          <a:p>
            <a:endParaRPr lang="en-CA" sz="2800"/>
          </a:p>
        </p:txBody>
      </p:sp>
      <p:sp>
        <p:nvSpPr>
          <p:cNvPr id="7" name="AutoShape 8">
            <a:extLst>
              <a:ext uri="{FF2B5EF4-FFF2-40B4-BE49-F238E27FC236}">
                <a16:creationId xmlns:a16="http://schemas.microsoft.com/office/drawing/2014/main" id="{DC063DDB-202D-49D3-8985-E1D0531C4FDC}"/>
              </a:ext>
            </a:extLst>
          </p:cNvPr>
          <p:cNvSpPr>
            <a:spLocks noGrp="1" noChangeAspect="1" noChangeArrowheads="1"/>
          </p:cNvSpPr>
          <p:nvPr>
            <p:ph idx="1"/>
          </p:nvPr>
        </p:nvSpPr>
        <p:spPr bwMode="auto">
          <a:xfrm>
            <a:off x="557720" y="2149813"/>
            <a:ext cx="2312479" cy="3854197"/>
          </a:xfrm>
          <a:prstGeom prst="rect">
            <a:avLst/>
          </a:prstGeom>
          <a:extLst>
            <a:ext uri="{909E8E84-426E-40DD-AFC4-6F175D3DCCD1}">
              <a14:hiddenFill xmlns:a14="http://schemas.microsoft.com/office/drawing/2010/main">
                <a:solidFill>
                  <a:srgbClr val="FFFFFF"/>
                </a:solidFill>
              </a14:hiddenFill>
            </a:ext>
          </a:extLst>
        </p:spPr>
        <p:txBody>
          <a:bodyPr vert="horz" lIns="91440" tIns="45720" rIns="91440" bIns="45720" numCol="1" anchorCtr="0" compatLnSpc="1">
            <a:prstTxWarp prst="textNoShape">
              <a:avLst/>
            </a:prstTxWarp>
            <a:normAutofit/>
          </a:bodyPr>
          <a:lstStyle/>
          <a:p>
            <a:endParaRPr lang="en-CA" sz="1400">
              <a:solidFill>
                <a:schemeClr val="tx1">
                  <a:lumMod val="85000"/>
                  <a:lumOff val="15000"/>
                </a:schemeClr>
              </a:solidFill>
            </a:endParaRPr>
          </a:p>
        </p:txBody>
      </p:sp>
      <p:sp>
        <p:nvSpPr>
          <p:cNvPr id="149" name="Rectangle 148">
            <a:extLst>
              <a:ext uri="{FF2B5EF4-FFF2-40B4-BE49-F238E27FC236}">
                <a16:creationId xmlns:a16="http://schemas.microsoft.com/office/drawing/2014/main" id="{68DC0EC7-60EA-4BD3-BC04-D547DE1B2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9764" y="413053"/>
            <a:ext cx="8212114" cy="6064596"/>
          </a:xfrm>
          <a:prstGeom prst="rect">
            <a:avLst/>
          </a:prstGeom>
          <a:noFill/>
          <a:ln w="6350" cap="sq" cmpd="sng" algn="ctr">
            <a:solidFill>
              <a:srgbClr val="404040"/>
            </a:solidFill>
            <a:prstDash val="solid"/>
            <a:miter lim="800000"/>
          </a:ln>
          <a:effectLst/>
        </p:spPr>
      </p:sp>
      <p:pic>
        <p:nvPicPr>
          <p:cNvPr id="3082" name="Picture 10">
            <a:extLst>
              <a:ext uri="{FF2B5EF4-FFF2-40B4-BE49-F238E27FC236}">
                <a16:creationId xmlns:a16="http://schemas.microsoft.com/office/drawing/2014/main" id="{61F313F2-8ED1-4D45-AE7C-0BB5EC39732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16543" y="882398"/>
            <a:ext cx="6503634" cy="512161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What are some of the best vintage photographs of Tamil Nadu? - Quora">
            <a:extLst>
              <a:ext uri="{FF2B5EF4-FFF2-40B4-BE49-F238E27FC236}">
                <a16:creationId xmlns:a16="http://schemas.microsoft.com/office/drawing/2014/main" id="{0CA6EB92-CC66-4808-A2AA-B4B3068A6A6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834637827"/>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4114" name="Picture 18">
            <a:extLst>
              <a:ext uri="{FF2B5EF4-FFF2-40B4-BE49-F238E27FC236}">
                <a16:creationId xmlns:a16="http://schemas.microsoft.com/office/drawing/2014/main" id="{E0D812E6-4413-4A41-A173-1374CCA25C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27661"/>
          <a:stretch/>
        </p:blipFill>
        <p:spPr bwMode="auto">
          <a:xfrm>
            <a:off x="424928" y="419292"/>
            <a:ext cx="5522976" cy="6053328"/>
          </a:xfrm>
          <a:prstGeom prst="rect">
            <a:avLst/>
          </a:prstGeom>
          <a:noFill/>
          <a:extLst>
            <a:ext uri="{909E8E84-426E-40DD-AFC4-6F175D3DCCD1}">
              <a14:hiddenFill xmlns:a14="http://schemas.microsoft.com/office/drawing/2010/main">
                <a:solidFill>
                  <a:srgbClr val="FFFFFF"/>
                </a:solidFill>
              </a14:hiddenFill>
            </a:ext>
          </a:extLst>
        </p:spPr>
      </p:pic>
      <p:sp>
        <p:nvSpPr>
          <p:cNvPr id="91" name="Rectangle 90">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utoShape 14">
            <a:extLst>
              <a:ext uri="{FF2B5EF4-FFF2-40B4-BE49-F238E27FC236}">
                <a16:creationId xmlns:a16="http://schemas.microsoft.com/office/drawing/2014/main" id="{E686E677-A60B-4E19-BD94-AE2020ACA01E}"/>
              </a:ext>
            </a:extLst>
          </p:cNvPr>
          <p:cNvSpPr>
            <a:spLocks noGrp="1" noChangeAspect="1" noChangeArrowheads="1"/>
          </p:cNvSpPr>
          <p:nvPr>
            <p:ph type="title"/>
          </p:nvPr>
        </p:nvSpPr>
        <p:spPr bwMode="auto">
          <a:xfrm>
            <a:off x="1055198" y="718199"/>
            <a:ext cx="4602152" cy="544993"/>
          </a:xfrm>
          <a:prstGeom prst="rect">
            <a:avLst/>
          </a:prstGeom>
          <a:extLst>
            <a:ext uri="{909E8E84-426E-40DD-AFC4-6F175D3DCCD1}">
              <a14:hiddenFill xmlns:a14="http://schemas.microsoft.com/office/drawing/2010/main">
                <a:solidFill>
                  <a:srgbClr val="FFFFFF"/>
                </a:solidFill>
              </a14:hiddenFill>
            </a:ext>
          </a:extLst>
        </p:spPr>
        <p:txBody>
          <a:bodyPr vert="horz" lIns="91440" tIns="45720" rIns="91440" bIns="45720" numCol="1" anchorCtr="0" compatLnSpc="1">
            <a:prstTxWarp prst="textNoShape">
              <a:avLst/>
            </a:prstTxWarp>
            <a:normAutofit fontScale="90000"/>
          </a:bodyPr>
          <a:lstStyle/>
          <a:p>
            <a:r>
              <a:rPr lang="en-CA"/>
              <a:t>மணப்பெண்</a:t>
            </a:r>
          </a:p>
        </p:txBody>
      </p:sp>
      <p:sp>
        <p:nvSpPr>
          <p:cNvPr id="10" name="AutoShape 12">
            <a:extLst>
              <a:ext uri="{FF2B5EF4-FFF2-40B4-BE49-F238E27FC236}">
                <a16:creationId xmlns:a16="http://schemas.microsoft.com/office/drawing/2014/main" id="{FD94D98D-E610-4F78-86EB-50A9F171A3DC}"/>
              </a:ext>
            </a:extLst>
          </p:cNvPr>
          <p:cNvSpPr>
            <a:spLocks noChangeAspect="1" noChangeArrowheads="1"/>
          </p:cNvSpPr>
          <p:nvPr/>
        </p:nvSpPr>
        <p:spPr bwMode="auto">
          <a:xfrm>
            <a:off x="5943600" y="325016"/>
            <a:ext cx="3256384" cy="32563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Picture 2" descr="Tripura Sundari Ammani — Google Arts &amp;amp; Culture">
            <a:extLst>
              <a:ext uri="{FF2B5EF4-FFF2-40B4-BE49-F238E27FC236}">
                <a16:creationId xmlns:a16="http://schemas.microsoft.com/office/drawing/2014/main" id="{F80CB000-F166-400B-98B4-0D4E3A15660D}"/>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4147" t="22206" r="3426" b="3868"/>
          <a:stretch/>
        </p:blipFill>
        <p:spPr bwMode="auto">
          <a:xfrm>
            <a:off x="6742585" y="342972"/>
            <a:ext cx="5024488" cy="6087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3663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dentured labour from South Asia (1834-1917) | Striking Women">
            <a:extLst>
              <a:ext uri="{FF2B5EF4-FFF2-40B4-BE49-F238E27FC236}">
                <a16:creationId xmlns:a16="http://schemas.microsoft.com/office/drawing/2014/main" id="{4607C61A-CB2B-40AA-BA81-D10A5E04966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4206" y="67968"/>
            <a:ext cx="11525839" cy="66830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5C59319-1B78-4B9B-B011-35A3A44D42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198438"/>
            <a:ext cx="152400" cy="45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3057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denture: A new system of slavery? | South African History Online">
            <a:extLst>
              <a:ext uri="{FF2B5EF4-FFF2-40B4-BE49-F238E27FC236}">
                <a16:creationId xmlns:a16="http://schemas.microsoft.com/office/drawing/2014/main" id="{018B061C-80F8-466B-B8D1-813103C045A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8622" t="14496" r="14730" b="19509"/>
          <a:stretch/>
        </p:blipFill>
        <p:spPr bwMode="auto">
          <a:xfrm>
            <a:off x="-1" y="0"/>
            <a:ext cx="12192001" cy="6864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EADC5E-2FB4-4025-AA0F-E026E095729F}"/>
              </a:ext>
            </a:extLst>
          </p:cNvPr>
          <p:cNvSpPr>
            <a:spLocks noGrp="1"/>
          </p:cNvSpPr>
          <p:nvPr>
            <p:ph type="title"/>
          </p:nvPr>
        </p:nvSpPr>
        <p:spPr>
          <a:xfrm>
            <a:off x="397729" y="5528822"/>
            <a:ext cx="8717992" cy="278090"/>
          </a:xfrm>
        </p:spPr>
        <p:txBody>
          <a:bodyPr>
            <a:noAutofit/>
          </a:bodyPr>
          <a:lstStyle/>
          <a:p>
            <a:r>
              <a:rPr lang="en-CA" sz="2800">
                <a:solidFill>
                  <a:schemeClr val="bg1"/>
                </a:solidFill>
              </a:rPr>
              <a:t>கூலித்தொழிலாளர்கள்- </a:t>
            </a:r>
            <a:r>
              <a:rPr lang="en-CA" sz="2800" b="1">
                <a:solidFill>
                  <a:schemeClr val="bg1"/>
                </a:solidFill>
              </a:rPr>
              <a:t>A GROUP OF COOLIES</a:t>
            </a:r>
          </a:p>
        </p:txBody>
      </p:sp>
    </p:spTree>
    <p:extLst>
      <p:ext uri="{BB962C8B-B14F-4D97-AF65-F5344CB8AC3E}">
        <p14:creationId xmlns:p14="http://schemas.microsoft.com/office/powerpoint/2010/main" val="9879479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a:extLst>
              <a:ext uri="{FF2B5EF4-FFF2-40B4-BE49-F238E27FC236}">
                <a16:creationId xmlns:a16="http://schemas.microsoft.com/office/drawing/2014/main" id="{DA364C3A-2BFC-4959-A18D-17CE8463F8E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5546" y="0"/>
            <a:ext cx="11038787" cy="685133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7CEA907-FA6E-46CC-A953-2B60CEC941BC}"/>
              </a:ext>
            </a:extLst>
          </p:cNvPr>
          <p:cNvSpPr>
            <a:spLocks noGrp="1"/>
          </p:cNvSpPr>
          <p:nvPr>
            <p:ph type="title"/>
          </p:nvPr>
        </p:nvSpPr>
        <p:spPr>
          <a:xfrm>
            <a:off x="1197204" y="6391372"/>
            <a:ext cx="10591017" cy="459967"/>
          </a:xfrm>
        </p:spPr>
        <p:txBody>
          <a:bodyPr>
            <a:normAutofit fontScale="90000"/>
          </a:bodyPr>
          <a:lstStyle/>
          <a:p>
            <a:r>
              <a:rPr lang="en-US" sz="2800" b="1" i="0">
                <a:solidFill>
                  <a:srgbClr val="0F04EE"/>
                </a:solidFill>
                <a:effectLst/>
                <a:latin typeface="TwitterChirp"/>
              </a:rPr>
              <a:t>Colonial postcard depicting Tamil women in British Ceylon (ca. 1899 - 1902).</a:t>
            </a:r>
            <a:endParaRPr lang="en-CA" sz="2800" b="1">
              <a:solidFill>
                <a:srgbClr val="0F04EE"/>
              </a:solidFill>
            </a:endParaRPr>
          </a:p>
        </p:txBody>
      </p:sp>
    </p:spTree>
    <p:extLst>
      <p:ext uri="{BB962C8B-B14F-4D97-AF65-F5344CB8AC3E}">
        <p14:creationId xmlns:p14="http://schemas.microsoft.com/office/powerpoint/2010/main" val="1845218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1657BF2-BFFB-4FF0-9FE2-4D7F7A7C9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5397171-E233-4F26-9A8C-29C436537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EA830B9C-C9EB-4D80-9552-AE9DE3075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53" y="374904"/>
            <a:ext cx="734015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pic>
        <p:nvPicPr>
          <p:cNvPr id="6146" name="Picture 2" descr="11 Princess Diaries ideas | vintage india, royal indian, vintage portraits">
            <a:extLst>
              <a:ext uri="{FF2B5EF4-FFF2-40B4-BE49-F238E27FC236}">
                <a16:creationId xmlns:a16="http://schemas.microsoft.com/office/drawing/2014/main" id="{89B06476-135C-4F94-BD55-4F9DBBD4EB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47" r="-2" b="-2"/>
          <a:stretch/>
        </p:blipFill>
        <p:spPr bwMode="auto">
          <a:xfrm>
            <a:off x="7837713" y="237744"/>
            <a:ext cx="4124073" cy="63825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ri Lankan Malay family, Ceylon 1880-1890">
            <a:extLst>
              <a:ext uri="{FF2B5EF4-FFF2-40B4-BE49-F238E27FC236}">
                <a16:creationId xmlns:a16="http://schemas.microsoft.com/office/drawing/2014/main" id="{74B62694-08B4-4951-8F4B-7B997D976CF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1552" y="251951"/>
            <a:ext cx="5185961" cy="6316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4387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cenesbritishindiaindianempirecolonial1910s1911srilankaindustryplantationspluckerpluckersbasketbasketsmenwomenchildrenlabourlabourerlabourersmanualworkworkerbuildingbuildingscooliecooliesthehistoryhistorical  Stock Photos, Editorial Images and Stock ...">
            <a:extLst>
              <a:ext uri="{FF2B5EF4-FFF2-40B4-BE49-F238E27FC236}">
                <a16:creationId xmlns:a16="http://schemas.microsoft.com/office/drawing/2014/main" id="{53A27C94-81BD-42CF-9518-1DBE9D755DF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27981"/>
            <a:ext cx="12192000" cy="68859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A1076C-EFEA-45B6-8636-4DC5AE18B4E8}"/>
              </a:ext>
            </a:extLst>
          </p:cNvPr>
          <p:cNvSpPr>
            <a:spLocks noGrp="1"/>
          </p:cNvSpPr>
          <p:nvPr>
            <p:ph type="title"/>
          </p:nvPr>
        </p:nvSpPr>
        <p:spPr>
          <a:xfrm>
            <a:off x="1168925" y="725863"/>
            <a:ext cx="11133056" cy="1885363"/>
          </a:xfrm>
        </p:spPr>
        <p:txBody>
          <a:bodyPr>
            <a:noAutofit/>
          </a:bodyPr>
          <a:lstStyle/>
          <a:p>
            <a:r>
              <a:rPr lang="en-CA" sz="2800" b="1" i="0">
                <a:solidFill>
                  <a:schemeClr val="bg1"/>
                </a:solidFill>
                <a:effectLst/>
                <a:latin typeface="Frank"/>
              </a:rPr>
              <a:t>Scenes,british,india,indian,empire,colonial,1910s,1911,sri,lanka,industry,plantations,plucker,pluckers,basket,baskets,men,women,children,labour, labourer,labourers,manual,work,worker,building,buildings,coolie,coolies, the,history,historical Tea Plantation Workers, Ceylon</a:t>
            </a:r>
            <a:endParaRPr lang="en-CA" sz="4800" b="1">
              <a:solidFill>
                <a:schemeClr val="bg1"/>
              </a:solidFill>
            </a:endParaRPr>
          </a:p>
        </p:txBody>
      </p:sp>
    </p:spTree>
    <p:extLst>
      <p:ext uri="{BB962C8B-B14F-4D97-AF65-F5344CB8AC3E}">
        <p14:creationId xmlns:p14="http://schemas.microsoft.com/office/powerpoint/2010/main" val="13303273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wo British Women In Rickshaws - Ceylon (Sri Lanka) c1870&amp;#39;s | British women,  Sri lanka, British colonies">
            <a:extLst>
              <a:ext uri="{FF2B5EF4-FFF2-40B4-BE49-F238E27FC236}">
                <a16:creationId xmlns:a16="http://schemas.microsoft.com/office/drawing/2014/main" id="{21FE065C-EBDD-4DE9-AEF9-2555290A6E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228" t="10744" b="13124"/>
          <a:stretch/>
        </p:blipFill>
        <p:spPr bwMode="auto">
          <a:xfrm>
            <a:off x="597032" y="0"/>
            <a:ext cx="11060784" cy="69487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5140540-6E0C-46EA-B4DB-62708E4FD699}"/>
              </a:ext>
            </a:extLst>
          </p:cNvPr>
          <p:cNvSpPr txBox="1"/>
          <p:nvPr/>
        </p:nvSpPr>
        <p:spPr>
          <a:xfrm>
            <a:off x="3563332" y="487746"/>
            <a:ext cx="8031636" cy="369332"/>
          </a:xfrm>
          <a:prstGeom prst="rect">
            <a:avLst/>
          </a:prstGeom>
          <a:noFill/>
        </p:spPr>
        <p:txBody>
          <a:bodyPr wrap="square">
            <a:spAutoFit/>
          </a:bodyPr>
          <a:lstStyle/>
          <a:p>
            <a:r>
              <a:rPr lang="en-CA" b="1">
                <a:solidFill>
                  <a:schemeClr val="bg1"/>
                </a:solidFill>
              </a:rPr>
              <a:t>Oldindian photos  two-british-women-in-rickshaws-Ceylon 1780s</a:t>
            </a:r>
          </a:p>
        </p:txBody>
      </p:sp>
    </p:spTree>
    <p:extLst>
      <p:ext uri="{BB962C8B-B14F-4D97-AF65-F5344CB8AC3E}">
        <p14:creationId xmlns:p14="http://schemas.microsoft.com/office/powerpoint/2010/main" val="2643125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A4DA4-3AE3-40B5-B79A-AE2D3EC5F95B}"/>
              </a:ext>
            </a:extLst>
          </p:cNvPr>
          <p:cNvSpPr>
            <a:spLocks noGrp="1"/>
          </p:cNvSpPr>
          <p:nvPr>
            <p:ph type="title"/>
          </p:nvPr>
        </p:nvSpPr>
        <p:spPr/>
        <p:txBody>
          <a:bodyPr/>
          <a:lstStyle/>
          <a:p>
            <a:endParaRPr lang="en-CA"/>
          </a:p>
        </p:txBody>
      </p:sp>
      <p:pic>
        <p:nvPicPr>
          <p:cNvPr id="4" name="Picture 2" descr="Sri Lanka - 1880 &amp;#39;s">
            <a:extLst>
              <a:ext uri="{FF2B5EF4-FFF2-40B4-BE49-F238E27FC236}">
                <a16:creationId xmlns:a16="http://schemas.microsoft.com/office/drawing/2014/main" id="{DDA45D35-268B-4CAC-A371-9DC57C5CDCB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159"/>
          <a:stretch/>
        </p:blipFill>
        <p:spPr bwMode="auto">
          <a:xfrm>
            <a:off x="7110919" y="-25023"/>
            <a:ext cx="5081081" cy="6883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2896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A198-129D-4E19-91D0-F46E3CA796A7}"/>
              </a:ext>
            </a:extLst>
          </p:cNvPr>
          <p:cNvSpPr>
            <a:spLocks noGrp="1"/>
          </p:cNvSpPr>
          <p:nvPr>
            <p:ph type="title"/>
          </p:nvPr>
        </p:nvSpPr>
        <p:spPr>
          <a:xfrm>
            <a:off x="227814" y="351040"/>
            <a:ext cx="2205669" cy="5625554"/>
          </a:xfrm>
        </p:spPr>
        <p:txBody>
          <a:bodyPr>
            <a:normAutofit/>
          </a:bodyPr>
          <a:lstStyle/>
          <a:p>
            <a:r>
              <a:rPr lang="en-CA"/>
              <a:t>British-colonial-war-crimes-unpunished</a:t>
            </a:r>
          </a:p>
        </p:txBody>
      </p:sp>
      <p:pic>
        <p:nvPicPr>
          <p:cNvPr id="6146" name="Picture 2" descr="British Colonial War Crimes: Unpunished, Unaccounted and awaiting Apology | Sri  Lanka Guardian">
            <a:extLst>
              <a:ext uri="{FF2B5EF4-FFF2-40B4-BE49-F238E27FC236}">
                <a16:creationId xmlns:a16="http://schemas.microsoft.com/office/drawing/2014/main" id="{3B3C0A43-1130-45D4-BC6F-31A4A645963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33483" y="351040"/>
            <a:ext cx="9406583" cy="625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4042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4A6D-8BF4-4F7B-8590-37CD7BF3E70D}"/>
              </a:ext>
            </a:extLst>
          </p:cNvPr>
          <p:cNvSpPr>
            <a:spLocks noGrp="1"/>
          </p:cNvSpPr>
          <p:nvPr>
            <p:ph type="title"/>
          </p:nvPr>
        </p:nvSpPr>
        <p:spPr/>
        <p:txBody>
          <a:bodyPr/>
          <a:lstStyle/>
          <a:p>
            <a:endParaRPr lang="en-CA"/>
          </a:p>
        </p:txBody>
      </p:sp>
      <p:pic>
        <p:nvPicPr>
          <p:cNvPr id="9220" name="Picture 4" descr="Pl 21-Sinhala people | Thuppahi&amp;#39;s Blog">
            <a:extLst>
              <a:ext uri="{FF2B5EF4-FFF2-40B4-BE49-F238E27FC236}">
                <a16:creationId xmlns:a16="http://schemas.microsoft.com/office/drawing/2014/main" id="{9B2A617A-0A45-4490-A196-A5D025EC1BA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09092" y="352699"/>
            <a:ext cx="7744676" cy="6152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292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31491-6161-4147-B993-972B6CA71110}"/>
              </a:ext>
            </a:extLst>
          </p:cNvPr>
          <p:cNvSpPr>
            <a:spLocks noGrp="1"/>
          </p:cNvSpPr>
          <p:nvPr>
            <p:ph type="title"/>
          </p:nvPr>
        </p:nvSpPr>
        <p:spPr>
          <a:xfrm>
            <a:off x="1066800" y="466928"/>
            <a:ext cx="10058400" cy="310717"/>
          </a:xfrm>
        </p:spPr>
        <p:txBody>
          <a:bodyPr>
            <a:normAutofit fontScale="90000"/>
          </a:bodyPr>
          <a:lstStyle/>
          <a:p>
            <a:r>
              <a:rPr lang="en-CA"/>
              <a:t>Potugeese Tradition in Ceylon</a:t>
            </a:r>
          </a:p>
        </p:txBody>
      </p:sp>
      <p:pic>
        <p:nvPicPr>
          <p:cNvPr id="10242" name="Picture 2" descr="The Portuguese Burghers in Ceilao, Ceylon and Sri Lanka | Thuppahi's Blog">
            <a:extLst>
              <a:ext uri="{FF2B5EF4-FFF2-40B4-BE49-F238E27FC236}">
                <a16:creationId xmlns:a16="http://schemas.microsoft.com/office/drawing/2014/main" id="{263A8705-ADA1-4A9E-B513-D88476F954A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3928" y="1943969"/>
            <a:ext cx="11604143" cy="4641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20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697C9-06D1-4634-B52F-3AB885AE7ADA}"/>
              </a:ext>
            </a:extLst>
          </p:cNvPr>
          <p:cNvSpPr>
            <a:spLocks noGrp="1"/>
          </p:cNvSpPr>
          <p:nvPr>
            <p:ph type="title"/>
          </p:nvPr>
        </p:nvSpPr>
        <p:spPr>
          <a:xfrm>
            <a:off x="376136" y="418857"/>
            <a:ext cx="10058400" cy="612274"/>
          </a:xfrm>
        </p:spPr>
        <p:txBody>
          <a:bodyPr>
            <a:normAutofit fontScale="90000"/>
          </a:bodyPr>
          <a:lstStyle/>
          <a:p>
            <a:endParaRPr lang="en-CA"/>
          </a:p>
        </p:txBody>
      </p:sp>
      <p:pic>
        <p:nvPicPr>
          <p:cNvPr id="7170" name="Picture 2" descr="Graphite Preparation 1910">
            <a:extLst>
              <a:ext uri="{FF2B5EF4-FFF2-40B4-BE49-F238E27FC236}">
                <a16:creationId xmlns:a16="http://schemas.microsoft.com/office/drawing/2014/main" id="{D55DDDA6-E97A-495F-BD96-682EEDBA4FA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57983" y="-1375"/>
            <a:ext cx="10334017" cy="6770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6914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D385-18C2-446A-A530-33DB5133A046}"/>
              </a:ext>
            </a:extLst>
          </p:cNvPr>
          <p:cNvSpPr>
            <a:spLocks noGrp="1"/>
          </p:cNvSpPr>
          <p:nvPr>
            <p:ph type="title"/>
          </p:nvPr>
        </p:nvSpPr>
        <p:spPr/>
        <p:txBody>
          <a:bodyPr/>
          <a:lstStyle/>
          <a:p>
            <a:endParaRPr lang="en-CA"/>
          </a:p>
        </p:txBody>
      </p:sp>
      <p:pic>
        <p:nvPicPr>
          <p:cNvPr id="8194" name="Picture 2" descr="Graphite Yard Colombo 1910">
            <a:extLst>
              <a:ext uri="{FF2B5EF4-FFF2-40B4-BE49-F238E27FC236}">
                <a16:creationId xmlns:a16="http://schemas.microsoft.com/office/drawing/2014/main" id="{6B443C22-2063-4BF4-B6C4-096FE12AFE5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57983" y="13400"/>
            <a:ext cx="10334017" cy="6770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8353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083CD-FEFB-484F-BFF7-BA87E53C2EA5}"/>
              </a:ext>
            </a:extLst>
          </p:cNvPr>
          <p:cNvSpPr>
            <a:spLocks noGrp="1"/>
          </p:cNvSpPr>
          <p:nvPr>
            <p:ph type="title"/>
          </p:nvPr>
        </p:nvSpPr>
        <p:spPr/>
        <p:txBody>
          <a:bodyPr/>
          <a:lstStyle/>
          <a:p>
            <a:endParaRPr lang="en-CA"/>
          </a:p>
        </p:txBody>
      </p:sp>
      <p:pic>
        <p:nvPicPr>
          <p:cNvPr id="2050" name="Picture 2" descr="Minu Sri Lanka, Õnnemaa - The plantation Tamils of Ceylon 1880-1890 |  Facebook">
            <a:extLst>
              <a:ext uri="{FF2B5EF4-FFF2-40B4-BE49-F238E27FC236}">
                <a16:creationId xmlns:a16="http://schemas.microsoft.com/office/drawing/2014/main" id="{42054793-BCFB-4F4D-AAC0-907DCA14A75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1394" y="1749924"/>
            <a:ext cx="3684992" cy="46849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C67761C2-6FB4-42C2-9747-5280F1A46C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469839"/>
            <a:ext cx="5424106" cy="6046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9078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6EDB-96B9-4560-B0D8-F20BEE36E72D}"/>
              </a:ext>
            </a:extLst>
          </p:cNvPr>
          <p:cNvSpPr>
            <a:spLocks noGrp="1"/>
          </p:cNvSpPr>
          <p:nvPr>
            <p:ph type="title"/>
          </p:nvPr>
        </p:nvSpPr>
        <p:spPr/>
        <p:txBody>
          <a:bodyPr/>
          <a:lstStyle/>
          <a:p>
            <a:endParaRPr lang="en-CA"/>
          </a:p>
        </p:txBody>
      </p:sp>
      <p:pic>
        <p:nvPicPr>
          <p:cNvPr id="3074" name="Picture 2" descr="Sri Lanka - 1880 &amp;#39;s">
            <a:extLst>
              <a:ext uri="{FF2B5EF4-FFF2-40B4-BE49-F238E27FC236}">
                <a16:creationId xmlns:a16="http://schemas.microsoft.com/office/drawing/2014/main" id="{FB097E4C-AA0B-41A7-909D-A6CBA80737E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7793" y="1615593"/>
            <a:ext cx="3539180" cy="49506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D49236F3-D48F-437F-9697-1B670F0A0C2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605980" y="1328394"/>
            <a:ext cx="7188227" cy="5121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1736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B3E37-E9EB-409A-B55F-07DAEFB924AC}"/>
              </a:ext>
            </a:extLst>
          </p:cNvPr>
          <p:cNvSpPr>
            <a:spLocks noGrp="1"/>
          </p:cNvSpPr>
          <p:nvPr>
            <p:ph type="title"/>
          </p:nvPr>
        </p:nvSpPr>
        <p:spPr/>
        <p:txBody>
          <a:bodyPr/>
          <a:lstStyle/>
          <a:p>
            <a:endParaRPr lang="en-CA"/>
          </a:p>
        </p:txBody>
      </p:sp>
      <p:pic>
        <p:nvPicPr>
          <p:cNvPr id="22530" name="Picture 2" descr="ஓவியங்கள், சிலைகளில் பண்டையக் காலத்து இந்திய பெண்கள் மார்பு மறைவின்றி  இருப்பது ஏன்? | Ever Wondered Why In Ancient Temple Sculptures Indian Women  Were Not Covered Their Breast ...">
            <a:extLst>
              <a:ext uri="{FF2B5EF4-FFF2-40B4-BE49-F238E27FC236}">
                <a16:creationId xmlns:a16="http://schemas.microsoft.com/office/drawing/2014/main" id="{57A1535B-0970-47B0-8EDD-69F4E85696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692418"/>
            <a:ext cx="5715000" cy="4286250"/>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Wonders of Ellora Caves | எல்லோரா குகையின் அதிசயங்கள்">
            <a:extLst>
              <a:ext uri="{FF2B5EF4-FFF2-40B4-BE49-F238E27FC236}">
                <a16:creationId xmlns:a16="http://schemas.microsoft.com/office/drawing/2014/main" id="{44C6DC30-E214-47E9-999E-87AA021D482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611856" y="1778929"/>
            <a:ext cx="5243151" cy="4199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9080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8FDA1-A6C8-4984-9F95-0FC96CBB3447}"/>
              </a:ext>
            </a:extLst>
          </p:cNvPr>
          <p:cNvSpPr>
            <a:spLocks noGrp="1"/>
          </p:cNvSpPr>
          <p:nvPr>
            <p:ph type="title"/>
          </p:nvPr>
        </p:nvSpPr>
        <p:spPr>
          <a:xfrm>
            <a:off x="1066800" y="642594"/>
            <a:ext cx="10058400" cy="619278"/>
          </a:xfrm>
        </p:spPr>
        <p:txBody>
          <a:bodyPr>
            <a:normAutofit fontScale="90000"/>
          </a:bodyPr>
          <a:lstStyle/>
          <a:p>
            <a:endParaRPr lang="en-CA"/>
          </a:p>
        </p:txBody>
      </p:sp>
      <p:pic>
        <p:nvPicPr>
          <p:cNvPr id="5122" name="Picture 2">
            <a:extLst>
              <a:ext uri="{FF2B5EF4-FFF2-40B4-BE49-F238E27FC236}">
                <a16:creationId xmlns:a16="http://schemas.microsoft.com/office/drawing/2014/main" id="{CB804545-72DA-4E2E-B667-C20768922FF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7721" y="2014194"/>
            <a:ext cx="4938952" cy="435003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2D404916-0FF9-4665-85A7-ED23B1469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6672" y="1261872"/>
            <a:ext cx="6377608" cy="5102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878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3BE8-D68B-4918-876C-16DFAAF9C5B9}"/>
              </a:ext>
            </a:extLst>
          </p:cNvPr>
          <p:cNvSpPr>
            <a:spLocks noGrp="1"/>
          </p:cNvSpPr>
          <p:nvPr>
            <p:ph type="title"/>
          </p:nvPr>
        </p:nvSpPr>
        <p:spPr>
          <a:xfrm>
            <a:off x="365760" y="642594"/>
            <a:ext cx="11594592" cy="875310"/>
          </a:xfrm>
        </p:spPr>
        <p:txBody>
          <a:bodyPr>
            <a:normAutofit fontScale="90000"/>
          </a:bodyPr>
          <a:lstStyle/>
          <a:p>
            <a:r>
              <a:rPr lang="en-CA"/>
              <a:t>Portuguese Burghers are losing their cultural identity. </a:t>
            </a:r>
          </a:p>
        </p:txBody>
      </p:sp>
      <p:pic>
        <p:nvPicPr>
          <p:cNvPr id="6146" name="Picture 2" descr="Sri Lanka&amp;#39;s Portuguese Burghers are losing their cultural identity. One man  wants to change that">
            <a:extLst>
              <a:ext uri="{FF2B5EF4-FFF2-40B4-BE49-F238E27FC236}">
                <a16:creationId xmlns:a16="http://schemas.microsoft.com/office/drawing/2014/main" id="{12A2B5D5-1CB4-44A2-87F6-D6296501406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94114" y="1367378"/>
            <a:ext cx="9828495" cy="5159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0610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4826A-C545-47FF-A4A1-98E2D8ACAE26}"/>
              </a:ext>
            </a:extLst>
          </p:cNvPr>
          <p:cNvSpPr>
            <a:spLocks noGrp="1"/>
          </p:cNvSpPr>
          <p:nvPr>
            <p:ph type="title"/>
          </p:nvPr>
        </p:nvSpPr>
        <p:spPr>
          <a:xfrm>
            <a:off x="1066800" y="331349"/>
            <a:ext cx="10058400" cy="637915"/>
          </a:xfrm>
        </p:spPr>
        <p:txBody>
          <a:bodyPr>
            <a:normAutofit fontScale="90000"/>
          </a:bodyPr>
          <a:lstStyle/>
          <a:p>
            <a:r>
              <a:rPr lang="en-CA"/>
              <a:t>Batticaloa Burgher Cultural  Union</a:t>
            </a:r>
          </a:p>
        </p:txBody>
      </p:sp>
      <p:pic>
        <p:nvPicPr>
          <p:cNvPr id="7170" name="Picture 2" descr="Batticaloa Burgher Cultural Union - YouTube">
            <a:extLst>
              <a:ext uri="{FF2B5EF4-FFF2-40B4-BE49-F238E27FC236}">
                <a16:creationId xmlns:a16="http://schemas.microsoft.com/office/drawing/2014/main" id="{227775DF-97CA-407C-9E8A-70D7C171108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67157" y="969264"/>
            <a:ext cx="7409850" cy="555738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Sri Lanka | Kevin Clogstoun">
            <a:extLst>
              <a:ext uri="{FF2B5EF4-FFF2-40B4-BE49-F238E27FC236}">
                <a16:creationId xmlns:a16="http://schemas.microsoft.com/office/drawing/2014/main" id="{5601AA57-173A-48E8-ADC0-77216AE617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93" y="969264"/>
            <a:ext cx="6073140" cy="5557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3720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AD636-E6F7-49CC-9588-CD0FEA63DDD9}"/>
              </a:ext>
            </a:extLst>
          </p:cNvPr>
          <p:cNvSpPr>
            <a:spLocks noGrp="1"/>
          </p:cNvSpPr>
          <p:nvPr>
            <p:ph type="title"/>
          </p:nvPr>
        </p:nvSpPr>
        <p:spPr/>
        <p:txBody>
          <a:bodyPr/>
          <a:lstStyle/>
          <a:p>
            <a:endParaRPr lang="en-CA"/>
          </a:p>
        </p:txBody>
      </p:sp>
      <p:pic>
        <p:nvPicPr>
          <p:cNvPr id="4098" name="Picture 2" descr="A rickshaw driver &amp;amp; his passenger at Kandy | History, Historical images,  African children">
            <a:extLst>
              <a:ext uri="{FF2B5EF4-FFF2-40B4-BE49-F238E27FC236}">
                <a16:creationId xmlns:a16="http://schemas.microsoft.com/office/drawing/2014/main" id="{CEE29AE4-6042-4463-9769-AE78DEC437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6031" y="2261331"/>
            <a:ext cx="3290169" cy="42658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ISTORY OF CEYLON TEA - Alwazah Tea">
            <a:extLst>
              <a:ext uri="{FF2B5EF4-FFF2-40B4-BE49-F238E27FC236}">
                <a16:creationId xmlns:a16="http://schemas.microsoft.com/office/drawing/2014/main" id="{4EB1A48D-752A-4A67-89EB-BDBD2480FF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5973" y="2069376"/>
            <a:ext cx="7559996" cy="4233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2055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7170" name="Picture 2" descr="A person with a mustache&#10;&#10;Description automatically generated with low confidence">
            <a:extLst>
              <a:ext uri="{FF2B5EF4-FFF2-40B4-BE49-F238E27FC236}">
                <a16:creationId xmlns:a16="http://schemas.microsoft.com/office/drawing/2014/main" id="{1376C86D-DDA1-42AB-A55B-673031641E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550" r="23549" b="-1"/>
          <a:stretch/>
        </p:blipFill>
        <p:spPr bwMode="auto">
          <a:xfrm>
            <a:off x="424928" y="419292"/>
            <a:ext cx="5522976" cy="6053328"/>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E3B94B-38D6-4715-93AE-505EBCD8E33B}"/>
              </a:ext>
            </a:extLst>
          </p:cNvPr>
          <p:cNvSpPr>
            <a:spLocks noGrp="1"/>
          </p:cNvSpPr>
          <p:nvPr>
            <p:ph type="title"/>
          </p:nvPr>
        </p:nvSpPr>
        <p:spPr>
          <a:xfrm>
            <a:off x="6846137" y="727626"/>
            <a:ext cx="4602152" cy="1718225"/>
          </a:xfrm>
        </p:spPr>
        <p:txBody>
          <a:bodyPr>
            <a:normAutofit/>
          </a:bodyPr>
          <a:lstStyle/>
          <a:p>
            <a:endParaRPr lang="en-CA"/>
          </a:p>
        </p:txBody>
      </p:sp>
      <p:sp>
        <p:nvSpPr>
          <p:cNvPr id="3" name="Content Placeholder 2">
            <a:extLst>
              <a:ext uri="{FF2B5EF4-FFF2-40B4-BE49-F238E27FC236}">
                <a16:creationId xmlns:a16="http://schemas.microsoft.com/office/drawing/2014/main" id="{E01EF64D-6134-4501-A89B-9EAB6E45B37B}"/>
              </a:ext>
            </a:extLst>
          </p:cNvPr>
          <p:cNvSpPr>
            <a:spLocks noGrp="1"/>
          </p:cNvSpPr>
          <p:nvPr>
            <p:ph idx="1"/>
          </p:nvPr>
        </p:nvSpPr>
        <p:spPr>
          <a:xfrm>
            <a:off x="6846137" y="2538919"/>
            <a:ext cx="4602152" cy="3557805"/>
          </a:xfrm>
        </p:spPr>
        <p:txBody>
          <a:bodyPr>
            <a:normAutofit/>
          </a:bodyPr>
          <a:lstStyle/>
          <a:p>
            <a:endParaRPr lang="en-CA"/>
          </a:p>
        </p:txBody>
      </p:sp>
    </p:spTree>
    <p:extLst>
      <p:ext uri="{BB962C8B-B14F-4D97-AF65-F5344CB8AC3E}">
        <p14:creationId xmlns:p14="http://schemas.microsoft.com/office/powerpoint/2010/main" val="23606911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a:extLst>
              <a:ext uri="{FF2B5EF4-FFF2-40B4-BE49-F238E27FC236}">
                <a16:creationId xmlns:a16="http://schemas.microsoft.com/office/drawing/2014/main" id="{D7519FC7-7103-40A1-BF1A-B05BEF69CA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9448"/>
          <a:stretch/>
        </p:blipFill>
        <p:spPr bwMode="auto">
          <a:xfrm>
            <a:off x="20" y="10"/>
            <a:ext cx="6392647" cy="685799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01A7CB-D2FF-4DCA-BB06-FE2CAAA436A2}"/>
              </a:ext>
            </a:extLst>
          </p:cNvPr>
          <p:cNvSpPr>
            <a:spLocks noGrp="1"/>
          </p:cNvSpPr>
          <p:nvPr>
            <p:ph type="title"/>
          </p:nvPr>
        </p:nvSpPr>
        <p:spPr>
          <a:xfrm>
            <a:off x="7064082" y="429088"/>
            <a:ext cx="4723229" cy="6035546"/>
          </a:xfrm>
        </p:spPr>
        <p:txBody>
          <a:bodyPr>
            <a:noAutofit/>
          </a:bodyPr>
          <a:lstStyle/>
          <a:p>
            <a:r>
              <a:rPr lang="en-US" sz="2800" b="0" i="0">
                <a:solidFill>
                  <a:srgbClr val="202122"/>
                </a:solidFill>
                <a:effectLst/>
                <a:latin typeface="Arial" panose="020B0604020202020204" pitchFamily="34" charset="0"/>
              </a:rPr>
              <a:t>Megalithic burial urns or jar found in Pomparippu, North Western, Sri Lanka dated to at least five to two centuries before the </a:t>
            </a:r>
            <a:r>
              <a:rPr lang="en-US" sz="2800" b="0" i="0" u="none" strike="noStrike">
                <a:solidFill>
                  <a:srgbClr val="0645AD"/>
                </a:solidFill>
                <a:effectLst/>
                <a:latin typeface="Arial" panose="020B0604020202020204" pitchFamily="34" charset="0"/>
                <a:hlinkClick r:id="rId3" tooltip="Common Era"/>
              </a:rPr>
              <a:t>Common Era</a:t>
            </a:r>
            <a:r>
              <a:rPr lang="en-US" sz="2800" b="0" i="0">
                <a:solidFill>
                  <a:srgbClr val="202122"/>
                </a:solidFill>
                <a:effectLst/>
                <a:latin typeface="Arial" panose="020B0604020202020204" pitchFamily="34" charset="0"/>
              </a:rPr>
              <a:t>. These are similar to Megalithic burial jars found in </a:t>
            </a:r>
            <a:r>
              <a:rPr lang="en-US" sz="2800" b="0" i="0" u="none" strike="noStrike">
                <a:solidFill>
                  <a:srgbClr val="0645AD"/>
                </a:solidFill>
                <a:effectLst/>
                <a:latin typeface="Arial" panose="020B0604020202020204" pitchFamily="34" charset="0"/>
                <a:hlinkClick r:id="rId4" tooltip="South India"/>
              </a:rPr>
              <a:t>South India</a:t>
            </a:r>
            <a:r>
              <a:rPr lang="en-US" sz="2800" b="0" i="0">
                <a:solidFill>
                  <a:srgbClr val="202122"/>
                </a:solidFill>
                <a:effectLst/>
                <a:latin typeface="Arial" panose="020B0604020202020204" pitchFamily="34" charset="0"/>
              </a:rPr>
              <a:t> and the </a:t>
            </a:r>
            <a:r>
              <a:rPr lang="en-US" sz="2800" b="0" i="0" u="none" strike="noStrike">
                <a:solidFill>
                  <a:srgbClr val="0645AD"/>
                </a:solidFill>
                <a:effectLst/>
                <a:latin typeface="Arial" panose="020B0604020202020204" pitchFamily="34" charset="0"/>
                <a:hlinkClick r:id="rId5" tooltip="Deccan Plateau"/>
              </a:rPr>
              <a:t>Deccan</a:t>
            </a:r>
            <a:r>
              <a:rPr lang="en-US" sz="2800" b="0" i="0">
                <a:solidFill>
                  <a:srgbClr val="202122"/>
                </a:solidFill>
                <a:effectLst/>
                <a:latin typeface="Arial" panose="020B0604020202020204" pitchFamily="34" charset="0"/>
              </a:rPr>
              <a:t> during a similar time frame.</a:t>
            </a:r>
            <a:r>
              <a:rPr lang="en-US" sz="2800" b="0" i="0" u="none" strike="noStrike" baseline="30000">
                <a:solidFill>
                  <a:srgbClr val="0645AD"/>
                </a:solidFill>
                <a:effectLst/>
                <a:latin typeface="Arial" panose="020B0604020202020204" pitchFamily="34" charset="0"/>
                <a:hlinkClick r:id="rId6"/>
              </a:rPr>
              <a:t>[64]</a:t>
            </a:r>
            <a:br>
              <a:rPr lang="en-US" sz="2800"/>
            </a:br>
            <a:endParaRPr lang="en-CA" sz="2800"/>
          </a:p>
        </p:txBody>
      </p:sp>
    </p:spTree>
    <p:extLst>
      <p:ext uri="{BB962C8B-B14F-4D97-AF65-F5344CB8AC3E}">
        <p14:creationId xmlns:p14="http://schemas.microsoft.com/office/powerpoint/2010/main" val="17746064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0CFE-E64D-4FE6-A9D0-4CB6B5BB6339}"/>
              </a:ext>
            </a:extLst>
          </p:cNvPr>
          <p:cNvSpPr>
            <a:spLocks noGrp="1"/>
          </p:cNvSpPr>
          <p:nvPr>
            <p:ph type="title"/>
          </p:nvPr>
        </p:nvSpPr>
        <p:spPr/>
        <p:txBody>
          <a:bodyPr/>
          <a:lstStyle/>
          <a:p>
            <a:r>
              <a:rPr lang="en-US" b="0" i="0">
                <a:solidFill>
                  <a:srgbClr val="202122"/>
                </a:solidFill>
                <a:effectLst/>
                <a:latin typeface="Arial" panose="020B0604020202020204" pitchFamily="34" charset="0"/>
              </a:rPr>
              <a:t>Megalithic sarcophagus burial from Tamil Nadu</a:t>
            </a:r>
            <a:endParaRPr lang="en-CA"/>
          </a:p>
        </p:txBody>
      </p:sp>
      <p:pic>
        <p:nvPicPr>
          <p:cNvPr id="11266" name="Picture 2">
            <a:extLst>
              <a:ext uri="{FF2B5EF4-FFF2-40B4-BE49-F238E27FC236}">
                <a16:creationId xmlns:a16="http://schemas.microsoft.com/office/drawing/2014/main" id="{CBD63D40-8203-4CCF-88BA-FCD75BD0D67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79552" y="1498780"/>
            <a:ext cx="6337965" cy="4902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2155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9" name="Group 78">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80" name="Straight Connector 79">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84" name="Rectangle 83">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866"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92" name="Rectangle 91">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noFill/>
          <a:ln w="6350" cap="sq" cmpd="sng" algn="ctr">
            <a:solidFill>
              <a:schemeClr val="bg1"/>
            </a:solidFill>
            <a:prstDash val="solid"/>
            <a:miter lim="800000"/>
          </a:ln>
          <a:effectLst/>
        </p:spPr>
      </p:sp>
      <p:sp>
        <p:nvSpPr>
          <p:cNvPr id="94" name="Rectangle 93">
            <a:extLst>
              <a:ext uri="{FF2B5EF4-FFF2-40B4-BE49-F238E27FC236}">
                <a16:creationId xmlns:a16="http://schemas.microsoft.com/office/drawing/2014/main" id="{BA53A868-C420-4BAE-9244-EC162AF05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7992"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6" name="Straight Connector 95">
            <a:extLst>
              <a:ext uri="{FF2B5EF4-FFF2-40B4-BE49-F238E27FC236}">
                <a16:creationId xmlns:a16="http://schemas.microsoft.com/office/drawing/2014/main" id="{C2686EF3-81CC-419F-96C3-002A7588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8D93CCA-A85E-4529-A6F0-8BB54D27BC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7393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1ECFA516-C18C-41AE-AFF2-A0D0A59C9E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9218" name="Picture 2">
            <a:extLst>
              <a:ext uri="{FF2B5EF4-FFF2-40B4-BE49-F238E27FC236}">
                <a16:creationId xmlns:a16="http://schemas.microsoft.com/office/drawing/2014/main" id="{CF33524B-0B52-41C6-AE93-2BC2434F184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549961" y="645106"/>
            <a:ext cx="5795455" cy="556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360276"/>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48DB4B7D-6E19-4B1E-A0ED-621919C15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7" name="Rectangle 76">
            <a:extLst>
              <a:ext uri="{FF2B5EF4-FFF2-40B4-BE49-F238E27FC236}">
                <a16:creationId xmlns:a16="http://schemas.microsoft.com/office/drawing/2014/main" id="{4CB196DE-BC07-4C0A-9A6F-6FFD5F775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9" name="Rectangle 78">
            <a:extLst>
              <a:ext uri="{FF2B5EF4-FFF2-40B4-BE49-F238E27FC236}">
                <a16:creationId xmlns:a16="http://schemas.microsoft.com/office/drawing/2014/main" id="{2C13C32D-C8E0-49CB-AF18-A6A13B7FE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81" name="Group 80">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82" name="Straight Connector 81">
              <a:extLst>
                <a:ext uri="{FF2B5EF4-FFF2-40B4-BE49-F238E27FC236}">
                  <a16:creationId xmlns:a16="http://schemas.microsoft.com/office/drawing/2014/main" id="{65E3DF13-4412-4927-AA38-F077B5A4CB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569EC13-67CE-4C90-95BA-1F7D7F3D38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A59492E-0F24-4A22-B24D-A110B40311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useBgFill="1">
        <p:nvSpPr>
          <p:cNvPr id="86" name="Rectangle 85">
            <a:extLst>
              <a:ext uri="{FF2B5EF4-FFF2-40B4-BE49-F238E27FC236}">
                <a16:creationId xmlns:a16="http://schemas.microsoft.com/office/drawing/2014/main" id="{0E7CA313-2F4B-4574-8399-12EF6A1BF2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a:extLst>
              <a:ext uri="{FF2B5EF4-FFF2-40B4-BE49-F238E27FC236}">
                <a16:creationId xmlns:a16="http://schemas.microsoft.com/office/drawing/2014/main" id="{1C0BBDA4-B960-4588-B83F-61017B11435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7861" r="1" b="19500"/>
          <a:stretch/>
        </p:blipFill>
        <p:spPr bwMode="auto">
          <a:xfrm>
            <a:off x="-1" y="10"/>
            <a:ext cx="6095997" cy="453006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CA78E21E-12A9-4614-88CB-D64D455098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925" r="2" b="30571"/>
          <a:stretch/>
        </p:blipFill>
        <p:spPr bwMode="auto">
          <a:xfrm>
            <a:off x="6096004" y="10"/>
            <a:ext cx="6095996" cy="4530063"/>
          </a:xfrm>
          <a:prstGeom prst="rect">
            <a:avLst/>
          </a:prstGeom>
          <a:noFill/>
          <a:extLst>
            <a:ext uri="{909E8E84-426E-40DD-AFC4-6F175D3DCCD1}">
              <a14:hiddenFill xmlns:a14="http://schemas.microsoft.com/office/drawing/2010/main">
                <a:solidFill>
                  <a:srgbClr val="FFFFFF"/>
                </a:solidFill>
              </a14:hiddenFill>
            </a:ext>
          </a:extLst>
        </p:spPr>
      </p:pic>
      <p:sp>
        <p:nvSpPr>
          <p:cNvPr id="88" name="Rectangle 87">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30074"/>
            <a:ext cx="12192000" cy="2327925"/>
          </a:xfrm>
          <a:prstGeom prst="rect">
            <a:avLst/>
          </a:prstGeom>
          <a:solidFill>
            <a:schemeClr val="bg1">
              <a:lumMod val="75000"/>
              <a:lumOff val="25000"/>
            </a:schemeClr>
          </a:solidFill>
          <a:ln w="6350" cap="sq" cmpd="sng" algn="ctr">
            <a:noFill/>
            <a:prstDash val="solid"/>
            <a:miter lim="800000"/>
          </a:ln>
          <a:effectLst/>
        </p:spPr>
      </p:sp>
      <p:sp>
        <p:nvSpPr>
          <p:cNvPr id="90" name="Rectangle 89">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116" y="4692768"/>
            <a:ext cx="11859768" cy="200253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37843EC6-4696-4EFC-8994-49D095648A90}"/>
              </a:ext>
            </a:extLst>
          </p:cNvPr>
          <p:cNvSpPr>
            <a:spLocks noGrp="1"/>
          </p:cNvSpPr>
          <p:nvPr>
            <p:ph type="title"/>
          </p:nvPr>
        </p:nvSpPr>
        <p:spPr>
          <a:xfrm>
            <a:off x="372723" y="4956811"/>
            <a:ext cx="5039032" cy="897439"/>
          </a:xfrm>
        </p:spPr>
        <p:txBody>
          <a:bodyPr vert="horz" lIns="91440" tIns="45720" rIns="91440" bIns="45720" rtlCol="0" anchor="ctr">
            <a:normAutofit fontScale="90000"/>
          </a:bodyPr>
          <a:lstStyle/>
          <a:p>
            <a:pPr algn="ctr">
              <a:lnSpc>
                <a:spcPct val="83000"/>
              </a:lnSpc>
            </a:pPr>
            <a:r>
              <a:rPr lang="en-US" sz="3100" i="0" cap="all" spc="-100">
                <a:solidFill>
                  <a:schemeClr val="tx1"/>
                </a:solidFill>
              </a:rPr>
              <a:t>Souttoukeny jewelry, 2nd century BCE, Tamil Nadu</a:t>
            </a:r>
            <a:endParaRPr lang="en-US" sz="3100" cap="all" spc="-100">
              <a:solidFill>
                <a:schemeClr val="tx1"/>
              </a:solidFill>
            </a:endParaRPr>
          </a:p>
        </p:txBody>
      </p:sp>
      <p:sp>
        <p:nvSpPr>
          <p:cNvPr id="4" name="TextBox 3">
            <a:extLst>
              <a:ext uri="{FF2B5EF4-FFF2-40B4-BE49-F238E27FC236}">
                <a16:creationId xmlns:a16="http://schemas.microsoft.com/office/drawing/2014/main" id="{ADC91329-435B-4463-93FE-2E5E80FE127C}"/>
              </a:ext>
            </a:extLst>
          </p:cNvPr>
          <p:cNvSpPr txBox="1"/>
          <p:nvPr/>
        </p:nvSpPr>
        <p:spPr>
          <a:xfrm>
            <a:off x="6346902" y="4996308"/>
            <a:ext cx="5039032" cy="1384995"/>
          </a:xfrm>
          <a:prstGeom prst="rect">
            <a:avLst/>
          </a:prstGeom>
          <a:noFill/>
        </p:spPr>
        <p:txBody>
          <a:bodyPr wrap="square" rtlCol="0">
            <a:spAutoFit/>
          </a:bodyPr>
          <a:lstStyle/>
          <a:p>
            <a:r>
              <a:rPr lang="en-US" sz="2800" b="0" i="0">
                <a:effectLst/>
                <a:latin typeface="Arial" panose="020B0604020202020204" pitchFamily="34" charset="0"/>
              </a:rPr>
              <a:t>Virampatnam jewelry from funerary burial, 2nd century BCE, Tamil Nadu</a:t>
            </a:r>
            <a:endParaRPr lang="en-CA" sz="2800"/>
          </a:p>
        </p:txBody>
      </p:sp>
    </p:spTree>
    <p:extLst>
      <p:ext uri="{BB962C8B-B14F-4D97-AF65-F5344CB8AC3E}">
        <p14:creationId xmlns:p14="http://schemas.microsoft.com/office/powerpoint/2010/main" val="1970616632"/>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6DF4A-E7B3-420A-92E2-93020D5F9455}"/>
              </a:ext>
            </a:extLst>
          </p:cNvPr>
          <p:cNvSpPr>
            <a:spLocks noGrp="1"/>
          </p:cNvSpPr>
          <p:nvPr>
            <p:ph type="title"/>
          </p:nvPr>
        </p:nvSpPr>
        <p:spPr/>
        <p:txBody>
          <a:bodyPr/>
          <a:lstStyle/>
          <a:p>
            <a:endParaRPr lang="en-CA"/>
          </a:p>
        </p:txBody>
      </p:sp>
      <p:pic>
        <p:nvPicPr>
          <p:cNvPr id="4" name="Picture 2" descr="Forgotten Tamil Artists : Remembering their contribution to the Art">
            <a:extLst>
              <a:ext uri="{FF2B5EF4-FFF2-40B4-BE49-F238E27FC236}">
                <a16:creationId xmlns:a16="http://schemas.microsoft.com/office/drawing/2014/main" id="{2CD4A002-E8DD-4B2E-8C3C-E79F992D7F2F}"/>
              </a:ext>
            </a:extLst>
          </p:cNvPr>
          <p:cNvPicPr>
            <a:picLocks noChangeAspect="1" noChangeArrowheads="1"/>
          </p:cNvPicPr>
          <p:nvPr/>
        </p:nvPicPr>
        <p:blipFill rotWithShape="1">
          <a:blip r:embed="rId3">
            <a:alphaModFix amt="45000"/>
            <a:extLst>
              <a:ext uri="{28A0092B-C50C-407E-A947-70E740481C1C}">
                <a14:useLocalDpi xmlns:a14="http://schemas.microsoft.com/office/drawing/2010/main" val="0"/>
              </a:ext>
            </a:extLst>
          </a:blip>
          <a:srcRect b="28563"/>
          <a:stretch/>
        </p:blipFill>
        <p:spPr bwMode="auto">
          <a:xfrm>
            <a:off x="962086" y="586823"/>
            <a:ext cx="5052761" cy="5684353"/>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Cinema Nritya Gharana — Film poster of the 1940 Tamil film Kiratha  Arjuna....">
            <a:extLst>
              <a:ext uri="{FF2B5EF4-FFF2-40B4-BE49-F238E27FC236}">
                <a16:creationId xmlns:a16="http://schemas.microsoft.com/office/drawing/2014/main" id="{ABDA4C13-B245-4C4F-A019-5A7DCDC47F5A}"/>
              </a:ext>
            </a:extLst>
          </p:cNvPr>
          <p:cNvPicPr>
            <a:picLocks noGrp="1" noChangeAspect="1" noChangeArrowheads="1"/>
          </p:cNvPicPr>
          <p:nvPr>
            <p:ph idx="1"/>
          </p:nvPr>
        </p:nvPicPr>
        <p:blipFill rotWithShape="1">
          <a:blip r:embed="rId4">
            <a:alphaModFix amt="45000"/>
            <a:extLst>
              <a:ext uri="{28A0092B-C50C-407E-A947-70E740481C1C}">
                <a14:useLocalDpi xmlns:a14="http://schemas.microsoft.com/office/drawing/2010/main" val="0"/>
              </a:ext>
            </a:extLst>
          </a:blip>
          <a:srcRect t="19512" r="-2" b="5393"/>
          <a:stretch/>
        </p:blipFill>
        <p:spPr bwMode="auto">
          <a:xfrm>
            <a:off x="6617684" y="428920"/>
            <a:ext cx="5137140" cy="5786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1579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9DA13-C0AE-4522-86E1-5938369DA2BA}"/>
              </a:ext>
            </a:extLst>
          </p:cNvPr>
          <p:cNvSpPr>
            <a:spLocks noGrp="1"/>
          </p:cNvSpPr>
          <p:nvPr>
            <p:ph type="title"/>
          </p:nvPr>
        </p:nvSpPr>
        <p:spPr/>
        <p:txBody>
          <a:bodyPr/>
          <a:lstStyle/>
          <a:p>
            <a:endParaRPr lang="en-CA"/>
          </a:p>
        </p:txBody>
      </p:sp>
      <p:pic>
        <p:nvPicPr>
          <p:cNvPr id="8194" name="Picture 2">
            <a:extLst>
              <a:ext uri="{FF2B5EF4-FFF2-40B4-BE49-F238E27FC236}">
                <a16:creationId xmlns:a16="http://schemas.microsoft.com/office/drawing/2014/main" id="{FA84F379-8961-4B24-A0D8-1C2D5022F0E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12643" y="0"/>
            <a:ext cx="6379811" cy="6950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8551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EA614-A428-470F-A7BC-B475562F79B1}"/>
              </a:ext>
            </a:extLst>
          </p:cNvPr>
          <p:cNvSpPr>
            <a:spLocks noGrp="1"/>
          </p:cNvSpPr>
          <p:nvPr>
            <p:ph type="title"/>
          </p:nvPr>
        </p:nvSpPr>
        <p:spPr/>
        <p:txBody>
          <a:bodyPr/>
          <a:lstStyle/>
          <a:p>
            <a:endParaRPr lang="en-CA"/>
          </a:p>
        </p:txBody>
      </p:sp>
      <p:pic>
        <p:nvPicPr>
          <p:cNvPr id="9218" name="Picture 2" descr="Dutch Burghers and Portuguese Mechanics: Eurasian Ethnicity in Sri Lanka |  Thuppahi&amp;#39;s Blog">
            <a:extLst>
              <a:ext uri="{FF2B5EF4-FFF2-40B4-BE49-F238E27FC236}">
                <a16:creationId xmlns:a16="http://schemas.microsoft.com/office/drawing/2014/main" id="{4F16F2BC-D2B8-4CAF-9182-F4BA4833324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8210" y="2275110"/>
            <a:ext cx="2857500" cy="37623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900+ Sri Lanka &amp;amp; Her History ideas | sri lanka, history, sri lankan">
            <a:extLst>
              <a:ext uri="{FF2B5EF4-FFF2-40B4-BE49-F238E27FC236}">
                <a16:creationId xmlns:a16="http://schemas.microsoft.com/office/drawing/2014/main" id="{474B778B-CDE7-4C3D-AD11-5450E0ABAD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4370" y="2275110"/>
            <a:ext cx="6263843" cy="4211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3045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5A6E3-BCD9-4705-9BE4-86AE1DF4D2FB}"/>
              </a:ext>
            </a:extLst>
          </p:cNvPr>
          <p:cNvSpPr>
            <a:spLocks noGrp="1"/>
          </p:cNvSpPr>
          <p:nvPr>
            <p:ph type="title"/>
          </p:nvPr>
        </p:nvSpPr>
        <p:spPr>
          <a:xfrm>
            <a:off x="1066800" y="392810"/>
            <a:ext cx="10058400" cy="850774"/>
          </a:xfrm>
        </p:spPr>
        <p:txBody>
          <a:bodyPr>
            <a:normAutofit/>
          </a:bodyPr>
          <a:lstStyle/>
          <a:p>
            <a:endParaRPr lang="en-CA"/>
          </a:p>
        </p:txBody>
      </p:sp>
      <p:pic>
        <p:nvPicPr>
          <p:cNvPr id="10242" name="Picture 2" descr="Ceylon Archives - Page 2 of 2 - World4">
            <a:extLst>
              <a:ext uri="{FF2B5EF4-FFF2-40B4-BE49-F238E27FC236}">
                <a16:creationId xmlns:a16="http://schemas.microsoft.com/office/drawing/2014/main" id="{095FC70E-AAF7-4494-A9A1-9E1F7AFC879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9211" y="594397"/>
            <a:ext cx="3800181" cy="587079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தமிழர்களின் மரபும் பாரம்பரியமும்&amp;quot; / பகுதி: 23 ~ Theebam.com">
            <a:extLst>
              <a:ext uri="{FF2B5EF4-FFF2-40B4-BE49-F238E27FC236}">
                <a16:creationId xmlns:a16="http://schemas.microsoft.com/office/drawing/2014/main" id="{3221AC86-F257-420D-8334-109EFEBF05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0686" y="493603"/>
            <a:ext cx="7663843" cy="5870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8342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5D5F2-3B1F-4714-80E3-ED2DCC475644}"/>
              </a:ext>
            </a:extLst>
          </p:cNvPr>
          <p:cNvSpPr>
            <a:spLocks noGrp="1"/>
          </p:cNvSpPr>
          <p:nvPr>
            <p:ph type="title"/>
          </p:nvPr>
        </p:nvSpPr>
        <p:spPr/>
        <p:txBody>
          <a:bodyPr/>
          <a:lstStyle/>
          <a:p>
            <a:endParaRPr lang="en-CA"/>
          </a:p>
        </p:txBody>
      </p:sp>
      <p:pic>
        <p:nvPicPr>
          <p:cNvPr id="19458" name="Picture 2" descr="&amp;quot;தமிழர்களின் மரபும் பாரம்பரியமும்&amp;quot; / பகுதி: 23 ~ Theebam.com">
            <a:extLst>
              <a:ext uri="{FF2B5EF4-FFF2-40B4-BE49-F238E27FC236}">
                <a16:creationId xmlns:a16="http://schemas.microsoft.com/office/drawing/2014/main" id="{F811C2F3-DF28-47DE-9C07-8F4D6098D30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6866" y="478103"/>
            <a:ext cx="10508333" cy="5932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1230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CD9C2-D2C1-4FC9-816B-A90A3B63DBA1}"/>
              </a:ext>
            </a:extLst>
          </p:cNvPr>
          <p:cNvSpPr>
            <a:spLocks noGrp="1"/>
          </p:cNvSpPr>
          <p:nvPr>
            <p:ph type="title"/>
          </p:nvPr>
        </p:nvSpPr>
        <p:spPr/>
        <p:txBody>
          <a:bodyPr/>
          <a:lstStyle/>
          <a:p>
            <a:endParaRPr lang="en-CA"/>
          </a:p>
        </p:txBody>
      </p:sp>
      <p:pic>
        <p:nvPicPr>
          <p:cNvPr id="11266" name="Picture 2">
            <a:extLst>
              <a:ext uri="{FF2B5EF4-FFF2-40B4-BE49-F238E27FC236}">
                <a16:creationId xmlns:a16="http://schemas.microsoft.com/office/drawing/2014/main" id="{180E1767-7B31-484C-A8E2-7B816B4DD02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22576" y="71978"/>
            <a:ext cx="7424928" cy="643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4308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95512-7D94-4896-8BE1-4F27D40BBC0B}"/>
              </a:ext>
            </a:extLst>
          </p:cNvPr>
          <p:cNvSpPr>
            <a:spLocks noGrp="1"/>
          </p:cNvSpPr>
          <p:nvPr>
            <p:ph type="title"/>
          </p:nvPr>
        </p:nvSpPr>
        <p:spPr/>
        <p:txBody>
          <a:bodyPr/>
          <a:lstStyle/>
          <a:p>
            <a:endParaRPr lang="en-CA"/>
          </a:p>
        </p:txBody>
      </p:sp>
      <p:pic>
        <p:nvPicPr>
          <p:cNvPr id="12290" name="Picture 2" descr="Know Your Indian Roots: Costume of India regionwise">
            <a:extLst>
              <a:ext uri="{FF2B5EF4-FFF2-40B4-BE49-F238E27FC236}">
                <a16:creationId xmlns:a16="http://schemas.microsoft.com/office/drawing/2014/main" id="{2765EAD4-3745-4B36-AD61-6CCB02FAE77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51760" y="459605"/>
            <a:ext cx="8614954" cy="5945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3334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37480-D6E6-4F58-BEDB-84FCC83E7DBD}"/>
              </a:ext>
            </a:extLst>
          </p:cNvPr>
          <p:cNvSpPr>
            <a:spLocks noGrp="1"/>
          </p:cNvSpPr>
          <p:nvPr>
            <p:ph type="title"/>
          </p:nvPr>
        </p:nvSpPr>
        <p:spPr>
          <a:xfrm>
            <a:off x="1066800" y="400640"/>
            <a:ext cx="10058400" cy="579748"/>
          </a:xfrm>
        </p:spPr>
        <p:txBody>
          <a:bodyPr>
            <a:normAutofit fontScale="90000"/>
          </a:bodyPr>
          <a:lstStyle/>
          <a:p>
            <a:endParaRPr lang="en-CA"/>
          </a:p>
        </p:txBody>
      </p:sp>
      <p:pic>
        <p:nvPicPr>
          <p:cNvPr id="26626" name="Picture 2" descr="மீண்டும் தலைதூக்கிய தமிழர்களின் கலாச்சாரம் ...! கொண்டாடும் இளைஞர்கள்.!">
            <a:extLst>
              <a:ext uri="{FF2B5EF4-FFF2-40B4-BE49-F238E27FC236}">
                <a16:creationId xmlns:a16="http://schemas.microsoft.com/office/drawing/2014/main" id="{5328B507-D686-4102-9C55-0A6C76EAFB9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24012" y="353702"/>
            <a:ext cx="10058400" cy="6723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4763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91F38-FC10-48A5-9966-543BB0BD083A}"/>
              </a:ext>
            </a:extLst>
          </p:cNvPr>
          <p:cNvSpPr>
            <a:spLocks noGrp="1"/>
          </p:cNvSpPr>
          <p:nvPr>
            <p:ph type="title"/>
          </p:nvPr>
        </p:nvSpPr>
        <p:spPr/>
        <p:txBody>
          <a:bodyPr/>
          <a:lstStyle/>
          <a:p>
            <a:endParaRPr lang="en-CA"/>
          </a:p>
        </p:txBody>
      </p:sp>
      <p:pic>
        <p:nvPicPr>
          <p:cNvPr id="20482" name="Picture 2" descr="&amp;quot;தமிழர்களின் மரபும் பாரம்பரியமும்&amp;quot; / பகுதி: 23 ~ Theebam.com">
            <a:extLst>
              <a:ext uri="{FF2B5EF4-FFF2-40B4-BE49-F238E27FC236}">
                <a16:creationId xmlns:a16="http://schemas.microsoft.com/office/drawing/2014/main" id="{F7B7C7AE-3A6A-4964-B8A3-366C5BBA144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98271" y="293914"/>
            <a:ext cx="8981695" cy="6229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3604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D2D8A-849A-4CF9-A9D5-4DE991D72CA2}"/>
              </a:ext>
            </a:extLst>
          </p:cNvPr>
          <p:cNvSpPr>
            <a:spLocks noGrp="1"/>
          </p:cNvSpPr>
          <p:nvPr>
            <p:ph type="title"/>
          </p:nvPr>
        </p:nvSpPr>
        <p:spPr>
          <a:xfrm>
            <a:off x="9568205" y="454057"/>
            <a:ext cx="2245151" cy="5919591"/>
          </a:xfrm>
        </p:spPr>
        <p:txBody>
          <a:bodyPr/>
          <a:lstStyle/>
          <a:p>
            <a:endParaRPr lang="en-CA"/>
          </a:p>
        </p:txBody>
      </p:sp>
      <p:pic>
        <p:nvPicPr>
          <p:cNvPr id="14338" name="Picture 2" descr="Women of Jaffna, Ceylon, in their Finest Traditional Clothing&amp;#39; Giclee Print  | AllPosters.com in 2021 | Jaffna, Traditional outfits, Vintage india">
            <a:extLst>
              <a:ext uri="{FF2B5EF4-FFF2-40B4-BE49-F238E27FC236}">
                <a16:creationId xmlns:a16="http://schemas.microsoft.com/office/drawing/2014/main" id="{3A06CFEB-6B6A-4FA7-9810-A8FBC623C3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2849" y="0"/>
            <a:ext cx="4936800" cy="65824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amp;quot;தமிழர்களின் மரபும் பாரம்பரியமும்&amp;quot; / பகுதி: 23 ~ Theebam.com">
            <a:extLst>
              <a:ext uri="{FF2B5EF4-FFF2-40B4-BE49-F238E27FC236}">
                <a16:creationId xmlns:a16="http://schemas.microsoft.com/office/drawing/2014/main" id="{434F4A09-9E41-452F-9539-D7BD8858F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4010" y="454057"/>
            <a:ext cx="4148390" cy="5824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7459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3E1EC-CDA9-4733-9ADE-18CA0AC0A366}"/>
              </a:ext>
            </a:extLst>
          </p:cNvPr>
          <p:cNvSpPr>
            <a:spLocks noGrp="1"/>
          </p:cNvSpPr>
          <p:nvPr>
            <p:ph type="title"/>
          </p:nvPr>
        </p:nvSpPr>
        <p:spPr/>
        <p:txBody>
          <a:bodyPr/>
          <a:lstStyle/>
          <a:p>
            <a:endParaRPr lang="en-CA"/>
          </a:p>
        </p:txBody>
      </p:sp>
      <p:pic>
        <p:nvPicPr>
          <p:cNvPr id="27650" name="Picture 2" descr="Muthukamalam.com / Essay Literature - கட்டுரை - இலக்கியம்">
            <a:extLst>
              <a:ext uri="{FF2B5EF4-FFF2-40B4-BE49-F238E27FC236}">
                <a16:creationId xmlns:a16="http://schemas.microsoft.com/office/drawing/2014/main" id="{91856381-A7CC-4B71-9889-28DBE0E22E0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18857" y="293914"/>
            <a:ext cx="7892928" cy="629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5635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4E2B2-025A-41A4-8459-C1B03FC39EA0}"/>
              </a:ext>
            </a:extLst>
          </p:cNvPr>
          <p:cNvSpPr>
            <a:spLocks noGrp="1"/>
          </p:cNvSpPr>
          <p:nvPr>
            <p:ph type="title"/>
          </p:nvPr>
        </p:nvSpPr>
        <p:spPr>
          <a:xfrm>
            <a:off x="12462234" y="-778714"/>
            <a:ext cx="2958584" cy="6076577"/>
          </a:xfrm>
        </p:spPr>
        <p:txBody>
          <a:bodyPr/>
          <a:lstStyle/>
          <a:p>
            <a:endParaRPr lang="en-CA"/>
          </a:p>
        </p:txBody>
      </p:sp>
      <p:pic>
        <p:nvPicPr>
          <p:cNvPr id="16386" name="Picture 2" descr="Safe skin show: Tamil film actresses who were bold enough to shed their  clothes but retain">
            <a:extLst>
              <a:ext uri="{FF2B5EF4-FFF2-40B4-BE49-F238E27FC236}">
                <a16:creationId xmlns:a16="http://schemas.microsoft.com/office/drawing/2014/main" id="{AF11C5E5-9CA2-4F8A-BA7C-C490BBA623B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44394" y="390711"/>
            <a:ext cx="10637333" cy="6076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3029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22A69-D5BE-4ACB-B412-08D11A672738}"/>
              </a:ext>
            </a:extLst>
          </p:cNvPr>
          <p:cNvSpPr>
            <a:spLocks noGrp="1"/>
          </p:cNvSpPr>
          <p:nvPr>
            <p:ph type="title"/>
          </p:nvPr>
        </p:nvSpPr>
        <p:spPr/>
        <p:txBody>
          <a:bodyPr/>
          <a:lstStyle/>
          <a:p>
            <a:endParaRPr lang="en-CA"/>
          </a:p>
        </p:txBody>
      </p:sp>
      <p:pic>
        <p:nvPicPr>
          <p:cNvPr id="21506" name="Picture 2" descr="விவாதக் களம்: ஆண்களின் பார்வையிலும் மாற்றம் வேண்டும்﻿ | விவாதக் களம்:  ஆண்களின் பார்வையிலும் மாற்றம் வேண்டும்﻿ - hindutamil.in">
            <a:extLst>
              <a:ext uri="{FF2B5EF4-FFF2-40B4-BE49-F238E27FC236}">
                <a16:creationId xmlns:a16="http://schemas.microsoft.com/office/drawing/2014/main" id="{780EAC17-F4D9-42F0-94F0-FF48D688CAD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6712" y="281975"/>
            <a:ext cx="6719888" cy="6179207"/>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பெண்களின் ஆடைகள் பற்றிய ஆய்வு- செக்ஸ் உணர்ச்சிகளைத் தூண்ட உதவும் சிவப்பு |  importmirror.com">
            <a:extLst>
              <a:ext uri="{FF2B5EF4-FFF2-40B4-BE49-F238E27FC236}">
                <a16:creationId xmlns:a16="http://schemas.microsoft.com/office/drawing/2014/main" id="{B7767888-227A-4AB9-8D64-8C49B10D9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2543" y="508057"/>
            <a:ext cx="4542745" cy="5840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7027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F5EDC-2154-44EA-89A6-BA13D011465B}"/>
              </a:ext>
            </a:extLst>
          </p:cNvPr>
          <p:cNvSpPr>
            <a:spLocks noGrp="1"/>
          </p:cNvSpPr>
          <p:nvPr>
            <p:ph type="title"/>
          </p:nvPr>
        </p:nvSpPr>
        <p:spPr>
          <a:xfrm>
            <a:off x="1066800" y="642594"/>
            <a:ext cx="10058400" cy="655854"/>
          </a:xfrm>
        </p:spPr>
        <p:txBody>
          <a:bodyPr/>
          <a:lstStyle/>
          <a:p>
            <a:endParaRPr lang="en-CA"/>
          </a:p>
        </p:txBody>
      </p:sp>
      <p:pic>
        <p:nvPicPr>
          <p:cNvPr id="17410" name="Picture 2" descr="இந்திய உடைகள் - தமிழ் விக்கிப்பீடியா">
            <a:extLst>
              <a:ext uri="{FF2B5EF4-FFF2-40B4-BE49-F238E27FC236}">
                <a16:creationId xmlns:a16="http://schemas.microsoft.com/office/drawing/2014/main" id="{05ABFFA3-5876-4C8F-A399-AF00F6B5DE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485188" y="2014194"/>
            <a:ext cx="3189795" cy="4423182"/>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பெண்கள் நாம் உடுத்தும் உடை பல போராட்டங்களின் வெளிப்பாடு ஆடை - சிந்து -  Bookday">
            <a:extLst>
              <a:ext uri="{FF2B5EF4-FFF2-40B4-BE49-F238E27FC236}">
                <a16:creationId xmlns:a16="http://schemas.microsoft.com/office/drawing/2014/main" id="{59D4FEDF-DF29-46BA-8C55-6479E4C8A6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613" y="1682496"/>
            <a:ext cx="8381065" cy="4754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9114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A4345-53D2-4291-9706-08577E096E48}"/>
              </a:ext>
            </a:extLst>
          </p:cNvPr>
          <p:cNvSpPr>
            <a:spLocks noGrp="1"/>
          </p:cNvSpPr>
          <p:nvPr>
            <p:ph type="title"/>
          </p:nvPr>
        </p:nvSpPr>
        <p:spPr>
          <a:xfrm>
            <a:off x="276225" y="413993"/>
            <a:ext cx="2146458" cy="5291481"/>
          </a:xfrm>
        </p:spPr>
        <p:txBody>
          <a:bodyPr>
            <a:normAutofit/>
          </a:bodyPr>
          <a:lstStyle/>
          <a:p>
            <a:r>
              <a:rPr lang="en-CA" sz="1600"/>
              <a:t>ஆரம்ப கால ஈழத்தில் மக்கள்</a:t>
            </a:r>
            <a:br>
              <a:rPr lang="en-CA" sz="1600"/>
            </a:br>
            <a:r>
              <a:rPr lang="en-CA" sz="1600"/>
              <a:t>வாழ்வியல்</a:t>
            </a:r>
            <a:br>
              <a:rPr lang="en-CA" sz="1600"/>
            </a:br>
            <a:br>
              <a:rPr lang="en-CA" sz="1600"/>
            </a:br>
            <a:r>
              <a:rPr lang="en-CA" sz="1600"/>
              <a:t>ஆடைஈ  உணவு தாயாரித்தல் </a:t>
            </a:r>
            <a:br>
              <a:rPr lang="en-CA" sz="1600"/>
            </a:br>
            <a:endParaRPr lang="en-CA" sz="1600"/>
          </a:p>
        </p:txBody>
      </p:sp>
      <p:pic>
        <p:nvPicPr>
          <p:cNvPr id="7170" name="Picture 2" descr="Origins of Sri Lanka&amp;#39;s Sinhala, Tamil, and Moor Communities">
            <a:extLst>
              <a:ext uri="{FF2B5EF4-FFF2-40B4-BE49-F238E27FC236}">
                <a16:creationId xmlns:a16="http://schemas.microsoft.com/office/drawing/2014/main" id="{6C55735B-3C38-4611-9BF3-385EC33D77C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22683" y="0"/>
            <a:ext cx="97693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6199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0BD7B-8734-4811-813E-E4DBCB4741C4}"/>
              </a:ext>
            </a:extLst>
          </p:cNvPr>
          <p:cNvSpPr>
            <a:spLocks noGrp="1"/>
          </p:cNvSpPr>
          <p:nvPr>
            <p:ph type="title"/>
          </p:nvPr>
        </p:nvSpPr>
        <p:spPr>
          <a:xfrm>
            <a:off x="1066800" y="642594"/>
            <a:ext cx="5438775" cy="4281831"/>
          </a:xfrm>
        </p:spPr>
        <p:txBody>
          <a:bodyPr>
            <a:normAutofit/>
          </a:bodyPr>
          <a:lstStyle/>
          <a:p>
            <a:r>
              <a:rPr lang="en-CA" sz="2000"/>
              <a:t>தமிழரின் வாழ்வியல்</a:t>
            </a:r>
            <a:br>
              <a:rPr lang="en-CA" sz="2000"/>
            </a:br>
            <a:r>
              <a:rPr lang="en-CA" sz="2000"/>
              <a:t>ஆடை </a:t>
            </a:r>
          </a:p>
        </p:txBody>
      </p:sp>
      <p:pic>
        <p:nvPicPr>
          <p:cNvPr id="14338" name="Picture 2" descr="Badaga Dress | Badagas of the Blue Mountains">
            <a:extLst>
              <a:ext uri="{FF2B5EF4-FFF2-40B4-BE49-F238E27FC236}">
                <a16:creationId xmlns:a16="http://schemas.microsoft.com/office/drawing/2014/main" id="{6A593F6E-422B-4A9E-AADA-2CA0FF6B46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6216"/>
          <a:stretch/>
        </p:blipFill>
        <p:spPr bwMode="auto">
          <a:xfrm>
            <a:off x="7213484" y="1"/>
            <a:ext cx="4854691" cy="6829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9056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03721-8D6E-4E21-B10F-76BF5089137F}"/>
              </a:ext>
            </a:extLst>
          </p:cNvPr>
          <p:cNvSpPr>
            <a:spLocks noGrp="1"/>
          </p:cNvSpPr>
          <p:nvPr>
            <p:ph type="title"/>
          </p:nvPr>
        </p:nvSpPr>
        <p:spPr>
          <a:xfrm>
            <a:off x="1066800" y="358219"/>
            <a:ext cx="10058400" cy="443059"/>
          </a:xfrm>
        </p:spPr>
        <p:txBody>
          <a:bodyPr>
            <a:normAutofit fontScale="90000"/>
          </a:bodyPr>
          <a:lstStyle/>
          <a:p>
            <a:endParaRPr lang="en-CA"/>
          </a:p>
        </p:txBody>
      </p:sp>
      <p:pic>
        <p:nvPicPr>
          <p:cNvPr id="1026" name="Picture 2" descr="Sri Lanka&amp;#39;s Portuguese Burghers are losing their cultural identity. One man  wants to change that">
            <a:extLst>
              <a:ext uri="{FF2B5EF4-FFF2-40B4-BE49-F238E27FC236}">
                <a16:creationId xmlns:a16="http://schemas.microsoft.com/office/drawing/2014/main" id="{D5B71B72-46C7-4D5E-8494-B1469BE372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9410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C6964E64-6C90-4A0C-9BB2-4D47902AAE9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00262" y="150866"/>
            <a:ext cx="5567677" cy="6695133"/>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Pin on photography">
            <a:extLst>
              <a:ext uri="{FF2B5EF4-FFF2-40B4-BE49-F238E27FC236}">
                <a16:creationId xmlns:a16="http://schemas.microsoft.com/office/drawing/2014/main" id="{4323DB55-F5AB-46DF-A114-B7EA29F4E2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6669" y="162867"/>
            <a:ext cx="5143593" cy="66951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298AC0-D504-4A0B-9FF5-1E88235B9106}"/>
              </a:ext>
            </a:extLst>
          </p:cNvPr>
          <p:cNvSpPr>
            <a:spLocks noGrp="1"/>
          </p:cNvSpPr>
          <p:nvPr>
            <p:ph type="title"/>
          </p:nvPr>
        </p:nvSpPr>
        <p:spPr>
          <a:xfrm>
            <a:off x="1809750" y="1166469"/>
            <a:ext cx="4790512" cy="500406"/>
          </a:xfrm>
        </p:spPr>
        <p:txBody>
          <a:bodyPr>
            <a:normAutofit/>
          </a:bodyPr>
          <a:lstStyle/>
          <a:p>
            <a:r>
              <a:rPr lang="en-CA" sz="1400" b="1">
                <a:ln w="6600">
                  <a:solidFill>
                    <a:schemeClr val="accent2"/>
                  </a:solidFill>
                  <a:prstDash val="solid"/>
                </a:ln>
                <a:solidFill>
                  <a:srgbClr val="FFFFFF"/>
                </a:solidFill>
                <a:effectLst>
                  <a:outerShdw dist="38100" dir="2700000" algn="tl" rotWithShape="0">
                    <a:schemeClr val="accent2"/>
                  </a:outerShdw>
                </a:effectLst>
              </a:rPr>
              <a:t>இருளர்கள் வாழ்வியல் 1871</a:t>
            </a:r>
          </a:p>
        </p:txBody>
      </p:sp>
    </p:spTree>
    <p:extLst>
      <p:ext uri="{BB962C8B-B14F-4D97-AF65-F5344CB8AC3E}">
        <p14:creationId xmlns:p14="http://schemas.microsoft.com/office/powerpoint/2010/main" val="459290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0760-7225-4418-B4D8-8095B68CE1FD}"/>
              </a:ext>
            </a:extLst>
          </p:cNvPr>
          <p:cNvSpPr>
            <a:spLocks noGrp="1"/>
          </p:cNvSpPr>
          <p:nvPr>
            <p:ph type="title"/>
          </p:nvPr>
        </p:nvSpPr>
        <p:spPr>
          <a:xfrm>
            <a:off x="428626" y="642593"/>
            <a:ext cx="2514599" cy="4624731"/>
          </a:xfrm>
        </p:spPr>
        <p:txBody>
          <a:bodyPr>
            <a:noAutofit/>
          </a:bodyPr>
          <a:lstStyle/>
          <a:p>
            <a:r>
              <a:rPr lang="en-CA" sz="1800"/>
              <a:t>இலங்கையில் கிரேக்கர்களின் குடியேற்றம் பற்றி</a:t>
            </a:r>
            <a:br>
              <a:rPr lang="en-CA" sz="1800"/>
            </a:br>
            <a:br>
              <a:rPr lang="en-CA" sz="1800"/>
            </a:br>
            <a:r>
              <a:rPr lang="en-CA" sz="1800"/>
              <a:t>மகாவம்சம் குறிப்புக்கள்</a:t>
            </a:r>
            <a:br>
              <a:rPr lang="en-CA" sz="1800"/>
            </a:br>
            <a:endParaRPr lang="en-CA" sz="1800"/>
          </a:p>
        </p:txBody>
      </p:sp>
      <p:pic>
        <p:nvPicPr>
          <p:cNvPr id="8194" name="Picture 2">
            <a:extLst>
              <a:ext uri="{FF2B5EF4-FFF2-40B4-BE49-F238E27FC236}">
                <a16:creationId xmlns:a16="http://schemas.microsoft.com/office/drawing/2014/main" id="{8D46DC3D-8DDA-4D7B-BB20-FBC3668BECB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15087" y="118269"/>
            <a:ext cx="8914988" cy="6739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106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C20FC-EB10-4729-8765-A394CFD31783}"/>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900D6517-DE24-4828-830F-7B15D131F86B}"/>
              </a:ext>
            </a:extLst>
          </p:cNvPr>
          <p:cNvSpPr>
            <a:spLocks noGrp="1"/>
          </p:cNvSpPr>
          <p:nvPr>
            <p:ph idx="1"/>
          </p:nvPr>
        </p:nvSpPr>
        <p:spPr/>
        <p:txBody>
          <a:bodyPr/>
          <a:lstStyle/>
          <a:p>
            <a:r>
              <a:rPr lang="en-US" b="0" i="0">
                <a:solidFill>
                  <a:srgbClr val="555555"/>
                </a:solidFill>
                <a:effectLst/>
                <a:latin typeface="Inter"/>
              </a:rPr>
              <a:t>he Mahavamsa Greeks (Yona) came from northwestern India. They may have got there in the time of the Persian king Cyrus, (559- 529 BC) Darius (522–486 BC) or Xerxes (486–465 BC). But the preferred idea is that they went there with Alexander of Macedon who invaded the Indus delta between 327-303 BC. Alexander went home, the Greeks stayed on. Seleucus Nicator, a general in Alexander’s army took over the lands conquered by Alexander. Merlin Peris observed that Pandukabhaya’s period of rule in Sri Lanka fitted in with the Alexander- Seleucid period in India. He suggests that Pandukabhaya’s city planning did not end after the first ten years, as Mahavamsa said. It continued and the Greek settlers came in the last two decades of his rule. The journey would have been easy. The sea route was well known and well used by then.</a:t>
            </a:r>
            <a:endParaRPr lang="en-CA"/>
          </a:p>
        </p:txBody>
      </p:sp>
      <p:sp>
        <p:nvSpPr>
          <p:cNvPr id="4" name="Rectangle 1">
            <a:extLst>
              <a:ext uri="{FF2B5EF4-FFF2-40B4-BE49-F238E27FC236}">
                <a16:creationId xmlns:a16="http://schemas.microsoft.com/office/drawing/2014/main" id="{0FB89034-E9FB-4F78-905D-A89905CDCAF7}"/>
              </a:ext>
            </a:extLst>
          </p:cNvPr>
          <p:cNvSpPr>
            <a:spLocks noChangeArrowheads="1"/>
          </p:cNvSpPr>
          <p:nvPr/>
        </p:nvSpPr>
        <p:spPr bwMode="auto">
          <a:xfrm>
            <a:off x="549143" y="4807389"/>
            <a:ext cx="4464313" cy="140801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8700" tIns="3174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rgbClr val="222222"/>
                </a:solidFill>
                <a:effectLst/>
                <a:latin typeface="inherit"/>
                <a:hlinkClick r:id="rId2"/>
              </a:rPr>
              <a:t>Home</a:t>
            </a:r>
            <a:r>
              <a:rPr kumimoji="0" lang="en-US" altLang="en-US" sz="900" b="0" i="0" u="none" strike="noStrike" cap="none" normalizeH="0" baseline="0">
                <a:ln>
                  <a:noFill/>
                </a:ln>
                <a:solidFill>
                  <a:srgbClr val="777777"/>
                </a:solidFill>
                <a:effectLst/>
                <a:latin typeface="Inter"/>
              </a:rPr>
              <a:t>  </a:t>
            </a:r>
            <a:r>
              <a:rPr kumimoji="0" lang="en-US" altLang="en-US" sz="900" b="1" i="0" u="none" strike="noStrike" cap="none" normalizeH="0" baseline="0">
                <a:ln>
                  <a:noFill/>
                </a:ln>
                <a:solidFill>
                  <a:srgbClr val="222222"/>
                </a:solidFill>
                <a:effectLst/>
                <a:latin typeface="inherit"/>
                <a:hlinkClick r:id="rId3"/>
              </a:rPr>
              <a:t>story</a:t>
            </a:r>
            <a:r>
              <a:rPr kumimoji="0" lang="en-US" altLang="en-US" sz="900" b="0" i="0" u="none" strike="noStrike" cap="none" normalizeH="0" baseline="0">
                <a:ln>
                  <a:noFill/>
                </a:ln>
                <a:solidFill>
                  <a:srgbClr val="777777"/>
                </a:solidFill>
                <a:effectLst/>
                <a:latin typeface="Inter"/>
              </a:rPr>
              <a:t>  Greek settlements &amp; influence in ancient Sri Lanka</a:t>
            </a:r>
            <a:endParaRPr kumimoji="0" lang="en-US" altLang="en-US" sz="800" b="0" i="0" u="none" strike="noStrike" cap="none" normalizeH="0" baseline="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555555"/>
                </a:solidFill>
                <a:effectLst/>
                <a:latin typeface="inherit"/>
              </a:rPr>
              <a:t>September 17, 2014, Colombo, Sri Lanka Guardian)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555555"/>
                </a:solidFill>
                <a:effectLst/>
                <a:latin typeface="Inter"/>
              </a:rPr>
              <a:t>The Mahavamsa refers to two visits by ‘Yona’ to ancient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555555"/>
                </a:solidFill>
                <a:effectLst/>
                <a:latin typeface="Inter"/>
              </a:rPr>
              <a:t> Sri Lanka. Mahavamsa says that Pandukabhaya (pre- 3rd century BC)</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555555"/>
                </a:solidFill>
                <a:effectLst/>
                <a:latin typeface="Inter"/>
              </a:rPr>
              <a:t> set apart grounds near the west gate of Anuradhapura for the ‘Yona’.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555555"/>
                </a:solidFill>
                <a:effectLst/>
                <a:latin typeface="Inter"/>
              </a:rPr>
              <a:t>That is the first visit. Several centuries later, in the time of Dutugemunu</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555555"/>
                </a:solidFill>
                <a:effectLst/>
                <a:latin typeface="Inter"/>
              </a:rPr>
              <a:t> (167-131 BC) Yona bhikkus arrived to celebrate the completion of the Mahathupa.</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555555"/>
                </a:solidFill>
                <a:effectLst/>
                <a:latin typeface="Inter"/>
              </a:rPr>
              <a:t> That is the second. Researchers have queried whether these Yonas were Greeks.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397905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77B61-0BC8-4E87-807E-88CA2F92657B}"/>
              </a:ext>
            </a:extLst>
          </p:cNvPr>
          <p:cNvSpPr>
            <a:spLocks noGrp="1"/>
          </p:cNvSpPr>
          <p:nvPr>
            <p:ph type="title"/>
          </p:nvPr>
        </p:nvSpPr>
        <p:spPr/>
        <p:txBody>
          <a:bodyPr/>
          <a:lstStyle/>
          <a:p>
            <a:endParaRPr lang="en-CA"/>
          </a:p>
        </p:txBody>
      </p:sp>
      <p:pic>
        <p:nvPicPr>
          <p:cNvPr id="11266" name="Picture 2" descr="Tamil Nadu Traditional Wear | Tamil Nadu Attire | Traditional Clothes |  Find out About South India - YouTube">
            <a:extLst>
              <a:ext uri="{FF2B5EF4-FFF2-40B4-BE49-F238E27FC236}">
                <a16:creationId xmlns:a16="http://schemas.microsoft.com/office/drawing/2014/main" id="{C5B56DA0-1725-4981-AEF0-DBDB38843EA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84956" y="369888"/>
            <a:ext cx="10857088" cy="6107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53997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B1FB6-085F-4CD5-940E-9D9B4FC0F1A6}"/>
              </a:ext>
            </a:extLst>
          </p:cNvPr>
          <p:cNvSpPr>
            <a:spLocks noGrp="1"/>
          </p:cNvSpPr>
          <p:nvPr>
            <p:ph type="title"/>
          </p:nvPr>
        </p:nvSpPr>
        <p:spPr>
          <a:xfrm>
            <a:off x="285750" y="747369"/>
            <a:ext cx="3267075" cy="3500781"/>
          </a:xfrm>
        </p:spPr>
        <p:txBody>
          <a:bodyPr>
            <a:normAutofit/>
          </a:bodyPr>
          <a:lstStyle/>
          <a:p>
            <a:r>
              <a:rPr lang="en-CA"/>
              <a:t>தமிழர் ஆடை இன்று</a:t>
            </a:r>
          </a:p>
        </p:txBody>
      </p:sp>
      <p:pic>
        <p:nvPicPr>
          <p:cNvPr id="12290" name="Picture 2" descr="Traditions of Tamilnadu ||Traditional wear || Traditional snack ||  Traditional games - YouTube">
            <a:extLst>
              <a:ext uri="{FF2B5EF4-FFF2-40B4-BE49-F238E27FC236}">
                <a16:creationId xmlns:a16="http://schemas.microsoft.com/office/drawing/2014/main" id="{D8094196-1C36-4040-AB58-425A734B546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5996" r="13612"/>
          <a:stretch/>
        </p:blipFill>
        <p:spPr bwMode="auto">
          <a:xfrm>
            <a:off x="3552825" y="-22770"/>
            <a:ext cx="8639175" cy="6903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5509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A4F65-20B8-4705-A1FB-B8429615F9B6}"/>
              </a:ext>
            </a:extLst>
          </p:cNvPr>
          <p:cNvSpPr>
            <a:spLocks noGrp="1"/>
          </p:cNvSpPr>
          <p:nvPr>
            <p:ph type="title"/>
          </p:nvPr>
        </p:nvSpPr>
        <p:spPr/>
        <p:txBody>
          <a:bodyPr/>
          <a:lstStyle/>
          <a:p>
            <a:endParaRPr lang="en-CA"/>
          </a:p>
        </p:txBody>
      </p:sp>
      <p:pic>
        <p:nvPicPr>
          <p:cNvPr id="13314" name="Picture 2" descr="Kids Wear Shop Chennai | Baby Dress Online Store Chennai">
            <a:extLst>
              <a:ext uri="{FF2B5EF4-FFF2-40B4-BE49-F238E27FC236}">
                <a16:creationId xmlns:a16="http://schemas.microsoft.com/office/drawing/2014/main" id="{309C6958-03D8-4E47-AEEF-269B677C633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3937" y="0"/>
            <a:ext cx="11898063" cy="6215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1591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6682-F52F-448B-A000-6167FFE7E1C1}"/>
              </a:ext>
            </a:extLst>
          </p:cNvPr>
          <p:cNvSpPr>
            <a:spLocks noGrp="1"/>
          </p:cNvSpPr>
          <p:nvPr>
            <p:ph type="title"/>
          </p:nvPr>
        </p:nvSpPr>
        <p:spPr>
          <a:xfrm>
            <a:off x="1066800" y="426060"/>
            <a:ext cx="10058400" cy="412926"/>
          </a:xfrm>
        </p:spPr>
        <p:txBody>
          <a:bodyPr>
            <a:normAutofit fontScale="90000"/>
          </a:bodyPr>
          <a:lstStyle/>
          <a:p>
            <a:endParaRPr lang="en-CA"/>
          </a:p>
        </p:txBody>
      </p:sp>
      <p:pic>
        <p:nvPicPr>
          <p:cNvPr id="2050" name="Picture 2" descr="Sri Lanka&amp;#39;s Portuguese Burghers are losing their cultural identity. One man  wants to change that">
            <a:extLst>
              <a:ext uri="{FF2B5EF4-FFF2-40B4-BE49-F238E27FC236}">
                <a16:creationId xmlns:a16="http://schemas.microsoft.com/office/drawing/2014/main" id="{D17B7034-836D-4680-B62D-D4AA478DFA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0663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5D908-0C42-4780-97DD-1337094694D7}"/>
              </a:ext>
            </a:extLst>
          </p:cNvPr>
          <p:cNvSpPr>
            <a:spLocks noGrp="1"/>
          </p:cNvSpPr>
          <p:nvPr>
            <p:ph type="title"/>
          </p:nvPr>
        </p:nvSpPr>
        <p:spPr>
          <a:xfrm>
            <a:off x="428625" y="642594"/>
            <a:ext cx="3390901" cy="5320056"/>
          </a:xfrm>
        </p:spPr>
        <p:txBody>
          <a:bodyPr>
            <a:normAutofit/>
          </a:bodyPr>
          <a:lstStyle/>
          <a:p>
            <a:r>
              <a:rPr lang="en-CA"/>
              <a:t>ஆதிகாலத் தமிழரின் ஆடைகள் </a:t>
            </a:r>
          </a:p>
        </p:txBody>
      </p:sp>
      <p:pic>
        <p:nvPicPr>
          <p:cNvPr id="6146" name="Picture 2" descr="Ancient Tamil Dress">
            <a:extLst>
              <a:ext uri="{FF2B5EF4-FFF2-40B4-BE49-F238E27FC236}">
                <a16:creationId xmlns:a16="http://schemas.microsoft.com/office/drawing/2014/main" id="{EAF91FC6-8402-4527-8979-4578D083C3C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78610" y="107386"/>
            <a:ext cx="6018140" cy="6474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4924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A0F2-644C-42A2-BC89-D48BD4E31594}"/>
              </a:ext>
            </a:extLst>
          </p:cNvPr>
          <p:cNvSpPr>
            <a:spLocks noGrp="1"/>
          </p:cNvSpPr>
          <p:nvPr>
            <p:ph type="title"/>
          </p:nvPr>
        </p:nvSpPr>
        <p:spPr>
          <a:xfrm>
            <a:off x="1066800" y="642594"/>
            <a:ext cx="4136796" cy="403781"/>
          </a:xfrm>
        </p:spPr>
        <p:txBody>
          <a:bodyPr>
            <a:normAutofit fontScale="90000"/>
          </a:bodyPr>
          <a:lstStyle/>
          <a:p>
            <a:r>
              <a:rPr lang="en-CA" sz="2000"/>
              <a:t>1684 – Chennai </a:t>
            </a:r>
            <a:br>
              <a:rPr lang="en-CA" sz="2000"/>
            </a:br>
            <a:endParaRPr lang="en-CA" sz="2000"/>
          </a:p>
        </p:txBody>
      </p:sp>
      <p:pic>
        <p:nvPicPr>
          <p:cNvPr id="4098" name="Picture 2" descr="சென்னை மாகாண வரலாறு">
            <a:extLst>
              <a:ext uri="{FF2B5EF4-FFF2-40B4-BE49-F238E27FC236}">
                <a16:creationId xmlns:a16="http://schemas.microsoft.com/office/drawing/2014/main" id="{F9B2C81F-61CB-41EE-A1AA-4055451626B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56602" y="378333"/>
            <a:ext cx="4368318" cy="6429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0675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80961-1027-47F8-BC97-959C7F9DEE5A}"/>
              </a:ext>
            </a:extLst>
          </p:cNvPr>
          <p:cNvSpPr>
            <a:spLocks noGrp="1"/>
          </p:cNvSpPr>
          <p:nvPr>
            <p:ph type="title"/>
          </p:nvPr>
        </p:nvSpPr>
        <p:spPr>
          <a:xfrm>
            <a:off x="367026" y="642594"/>
            <a:ext cx="3903316" cy="337794"/>
          </a:xfrm>
        </p:spPr>
        <p:txBody>
          <a:bodyPr>
            <a:noAutofit/>
          </a:bodyPr>
          <a:lstStyle/>
          <a:p>
            <a:r>
              <a:rPr lang="en-CA" sz="1800"/>
              <a:t>Cast under the British Rule</a:t>
            </a:r>
          </a:p>
        </p:txBody>
      </p:sp>
      <p:pic>
        <p:nvPicPr>
          <p:cNvPr id="5122" name="Picture 2" descr="Viewpoint: How the British reshaped India&amp;#39;s caste system - BBC News">
            <a:extLst>
              <a:ext uri="{FF2B5EF4-FFF2-40B4-BE49-F238E27FC236}">
                <a16:creationId xmlns:a16="http://schemas.microsoft.com/office/drawing/2014/main" id="{77305002-B18D-4AB1-B82E-98274DB998B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343517" y="350052"/>
            <a:ext cx="7481457" cy="6507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033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D6168-93E8-4341-9AB4-1BFB217A045D}"/>
              </a:ext>
            </a:extLst>
          </p:cNvPr>
          <p:cNvSpPr>
            <a:spLocks noGrp="1"/>
          </p:cNvSpPr>
          <p:nvPr>
            <p:ph type="title"/>
          </p:nvPr>
        </p:nvSpPr>
        <p:spPr/>
        <p:txBody>
          <a:bodyPr/>
          <a:lstStyle/>
          <a:p>
            <a:endParaRPr lang="en-CA"/>
          </a:p>
        </p:txBody>
      </p:sp>
      <p:pic>
        <p:nvPicPr>
          <p:cNvPr id="6146" name="Picture 2" descr="Most Indians Still Practice Untouchability!">
            <a:extLst>
              <a:ext uri="{FF2B5EF4-FFF2-40B4-BE49-F238E27FC236}">
                <a16:creationId xmlns:a16="http://schemas.microsoft.com/office/drawing/2014/main" id="{E884FD0B-3A21-4F09-B4B5-6604ABD60FF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71761" y="-1"/>
            <a:ext cx="4820239" cy="6871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2613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F5C82-625D-406E-937C-9F500F64FE8F}"/>
              </a:ext>
            </a:extLst>
          </p:cNvPr>
          <p:cNvSpPr>
            <a:spLocks noGrp="1"/>
          </p:cNvSpPr>
          <p:nvPr>
            <p:ph type="title"/>
          </p:nvPr>
        </p:nvSpPr>
        <p:spPr>
          <a:xfrm>
            <a:off x="301658" y="642594"/>
            <a:ext cx="2187018" cy="4400746"/>
          </a:xfrm>
        </p:spPr>
        <p:txBody>
          <a:bodyPr>
            <a:normAutofit/>
          </a:bodyPr>
          <a:lstStyle/>
          <a:p>
            <a:r>
              <a:rPr lang="en-CA" sz="2000" b="1">
                <a:solidFill>
                  <a:schemeClr val="bg1"/>
                </a:solidFill>
              </a:rPr>
              <a:t>Slavary in Madras Presidency</a:t>
            </a:r>
          </a:p>
        </p:txBody>
      </p:sp>
      <p:pic>
        <p:nvPicPr>
          <p:cNvPr id="7170" name="Picture 2" descr="Slavery in Madras Presidency - Wikiwand">
            <a:extLst>
              <a:ext uri="{FF2B5EF4-FFF2-40B4-BE49-F238E27FC236}">
                <a16:creationId xmlns:a16="http://schemas.microsoft.com/office/drawing/2014/main" id="{1C20128B-2CB6-4C35-8725-8CBD37540C6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06460" y="76338"/>
            <a:ext cx="9743766" cy="6781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2965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C4CED-10C4-46D2-9D97-324F41E4EE3D}"/>
              </a:ext>
            </a:extLst>
          </p:cNvPr>
          <p:cNvSpPr>
            <a:spLocks noGrp="1"/>
          </p:cNvSpPr>
          <p:nvPr>
            <p:ph type="title"/>
          </p:nvPr>
        </p:nvSpPr>
        <p:spPr>
          <a:xfrm>
            <a:off x="471340" y="642594"/>
            <a:ext cx="1998483" cy="2939592"/>
          </a:xfrm>
        </p:spPr>
        <p:txBody>
          <a:bodyPr>
            <a:normAutofit/>
          </a:bodyPr>
          <a:lstStyle/>
          <a:p>
            <a:r>
              <a:rPr lang="en-CA" sz="2000" b="1">
                <a:solidFill>
                  <a:schemeClr val="bg1"/>
                </a:solidFill>
              </a:rPr>
              <a:t>Slavary in India under the British  Rule</a:t>
            </a:r>
          </a:p>
        </p:txBody>
      </p:sp>
      <p:pic>
        <p:nvPicPr>
          <p:cNvPr id="8194" name="Picture 2" descr="Slavery in British India - Bengal">
            <a:extLst>
              <a:ext uri="{FF2B5EF4-FFF2-40B4-BE49-F238E27FC236}">
                <a16:creationId xmlns:a16="http://schemas.microsoft.com/office/drawing/2014/main" id="{1B1268FD-4528-4839-81B9-278D621340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13077" y="281233"/>
            <a:ext cx="957892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8896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சென்னை மாகாணத்தின் மக்கள்தொகையியல்">
            <a:extLst>
              <a:ext uri="{FF2B5EF4-FFF2-40B4-BE49-F238E27FC236}">
                <a16:creationId xmlns:a16="http://schemas.microsoft.com/office/drawing/2014/main" id="{521BBFF9-F524-4CD4-B479-D2F0B0A9E58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88903" y="0"/>
            <a:ext cx="103030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D2F0DF3-446F-4EBE-AC74-F9B1679695FA}"/>
              </a:ext>
            </a:extLst>
          </p:cNvPr>
          <p:cNvSpPr>
            <a:spLocks noGrp="1"/>
          </p:cNvSpPr>
          <p:nvPr>
            <p:ph type="title"/>
          </p:nvPr>
        </p:nvSpPr>
        <p:spPr>
          <a:xfrm>
            <a:off x="3761295" y="461915"/>
            <a:ext cx="2941164" cy="329938"/>
          </a:xfrm>
        </p:spPr>
        <p:txBody>
          <a:bodyPr>
            <a:noAutofit/>
          </a:bodyPr>
          <a:lstStyle/>
          <a:p>
            <a:r>
              <a:rPr lang="en-CA" sz="1800" b="1">
                <a:solidFill>
                  <a:schemeClr val="bg1"/>
                </a:solidFill>
              </a:rPr>
              <a:t>British Tamilnadu </a:t>
            </a:r>
            <a:r>
              <a:rPr lang="en-CA" sz="1800"/>
              <a:t>-</a:t>
            </a:r>
            <a:r>
              <a:rPr lang="en-CA" sz="1800" b="1">
                <a:solidFill>
                  <a:schemeClr val="bg1"/>
                </a:solidFill>
              </a:rPr>
              <a:t>1822</a:t>
            </a:r>
          </a:p>
        </p:txBody>
      </p:sp>
    </p:spTree>
    <p:extLst>
      <p:ext uri="{BB962C8B-B14F-4D97-AF65-F5344CB8AC3E}">
        <p14:creationId xmlns:p14="http://schemas.microsoft.com/office/powerpoint/2010/main" val="26241680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0F637-6931-4C83-9890-DBB0D0AA8B18}"/>
              </a:ext>
            </a:extLst>
          </p:cNvPr>
          <p:cNvSpPr>
            <a:spLocks noGrp="1"/>
          </p:cNvSpPr>
          <p:nvPr>
            <p:ph type="title"/>
          </p:nvPr>
        </p:nvSpPr>
        <p:spPr/>
        <p:txBody>
          <a:bodyPr/>
          <a:lstStyle/>
          <a:p>
            <a:endParaRPr lang="en-CA"/>
          </a:p>
        </p:txBody>
      </p:sp>
      <p:pic>
        <p:nvPicPr>
          <p:cNvPr id="18434" name="Picture 2" descr="பெண்கள் தாம் எப்படி ஆடை அணிய வேண்டும் என்பது அவர்களது முழு சுதந்திரம்,  அதைப்பற்றிக் குற்றம் சொல்லிப் பேசுவது கண்டிக்கத்தக்கது என்றும் ...">
            <a:extLst>
              <a:ext uri="{FF2B5EF4-FFF2-40B4-BE49-F238E27FC236}">
                <a16:creationId xmlns:a16="http://schemas.microsoft.com/office/drawing/2014/main" id="{D361701C-62D0-4E73-908F-00A280531D7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56071" y="355513"/>
            <a:ext cx="4048262" cy="6240139"/>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அணியும் ஆடைகள் மூலம் தமது ராசியை வெளிப்படுத்தும் பெண்கள்! | தினகரன்  வாரமஞ்சரி">
            <a:extLst>
              <a:ext uri="{FF2B5EF4-FFF2-40B4-BE49-F238E27FC236}">
                <a16:creationId xmlns:a16="http://schemas.microsoft.com/office/drawing/2014/main" id="{5DC33DC0-1166-455B-B1F8-C1E810A301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201" y="356045"/>
            <a:ext cx="4463238" cy="6239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3120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D3B7A-78AB-45BD-BE31-64015606C90E}"/>
              </a:ext>
            </a:extLst>
          </p:cNvPr>
          <p:cNvSpPr>
            <a:spLocks noGrp="1"/>
          </p:cNvSpPr>
          <p:nvPr>
            <p:ph type="title"/>
          </p:nvPr>
        </p:nvSpPr>
        <p:spPr/>
        <p:txBody>
          <a:bodyPr/>
          <a:lstStyle/>
          <a:p>
            <a:endParaRPr lang="en-CA"/>
          </a:p>
        </p:txBody>
      </p:sp>
      <p:pic>
        <p:nvPicPr>
          <p:cNvPr id="6146" name="Picture 2" descr="எந்தச் சாமிகளின் பக்கம் நிற்கப் போகிறோம்? | தினகரன் வாரமஞ்சரி">
            <a:extLst>
              <a:ext uri="{FF2B5EF4-FFF2-40B4-BE49-F238E27FC236}">
                <a16:creationId xmlns:a16="http://schemas.microsoft.com/office/drawing/2014/main" id="{8CB10F60-F4F8-4FBD-A5A7-494CEBB3C81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10544" y="410540"/>
            <a:ext cx="9037808" cy="601918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Muthukamalam.com / Essay Literature - கட்டுரை - இலக்கியம்">
            <a:extLst>
              <a:ext uri="{FF2B5EF4-FFF2-40B4-BE49-F238E27FC236}">
                <a16:creationId xmlns:a16="http://schemas.microsoft.com/office/drawing/2014/main" id="{B520B95D-3FA1-4151-B1AC-E0FE652140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292" y="3039846"/>
            <a:ext cx="4703265" cy="3389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9830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AB3A-5B96-4DCD-9DAA-29E210E2FE06}"/>
              </a:ext>
            </a:extLst>
          </p:cNvPr>
          <p:cNvSpPr>
            <a:spLocks noGrp="1"/>
          </p:cNvSpPr>
          <p:nvPr>
            <p:ph type="title"/>
          </p:nvPr>
        </p:nvSpPr>
        <p:spPr>
          <a:xfrm>
            <a:off x="1066800" y="444631"/>
            <a:ext cx="10058400" cy="564037"/>
          </a:xfrm>
        </p:spPr>
        <p:txBody>
          <a:bodyPr>
            <a:normAutofit fontScale="90000"/>
          </a:bodyPr>
          <a:lstStyle/>
          <a:p>
            <a:r>
              <a:rPr lang="en-CA"/>
              <a:t>இன்றும் தொடரும் வழமைகள்</a:t>
            </a:r>
          </a:p>
        </p:txBody>
      </p:sp>
      <p:pic>
        <p:nvPicPr>
          <p:cNvPr id="7170" name="Picture 2" descr="கிராமிய சடங்கு முறைகளில் இராக்கையன் வழிபாடு - சதாசிவம் மகிழினி. - GTN">
            <a:extLst>
              <a:ext uri="{FF2B5EF4-FFF2-40B4-BE49-F238E27FC236}">
                <a16:creationId xmlns:a16="http://schemas.microsoft.com/office/drawing/2014/main" id="{A6BB1974-93B6-4747-A679-3EAAFC0060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7310" y="2139886"/>
            <a:ext cx="6032756" cy="441645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தினகரன்: தமிழ்ப் பிரதேசங்களில் படிப்படியாக அருகிவரும் நாட்டார் விளையாட்டுகள்">
            <a:extLst>
              <a:ext uri="{FF2B5EF4-FFF2-40B4-BE49-F238E27FC236}">
                <a16:creationId xmlns:a16="http://schemas.microsoft.com/office/drawing/2014/main" id="{154C541B-7223-4D50-857B-9C331DF88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510" y="2139887"/>
            <a:ext cx="5410985" cy="4416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0884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87115-C763-4097-94CC-27782C7D20D4}"/>
              </a:ext>
            </a:extLst>
          </p:cNvPr>
          <p:cNvSpPr>
            <a:spLocks noGrp="1"/>
          </p:cNvSpPr>
          <p:nvPr>
            <p:ph type="title"/>
          </p:nvPr>
        </p:nvSpPr>
        <p:spPr>
          <a:xfrm>
            <a:off x="414528" y="365760"/>
            <a:ext cx="11362944" cy="1060704"/>
          </a:xfrm>
        </p:spPr>
        <p:txBody>
          <a:bodyPr>
            <a:normAutofit fontScale="90000"/>
          </a:bodyPr>
          <a:lstStyle/>
          <a:p>
            <a:r>
              <a:rPr lang="en-CA"/>
              <a:t>தமிழர் வாழ்வியல்-அறத்தொடு வாழும் மரபு</a:t>
            </a:r>
          </a:p>
        </p:txBody>
      </p:sp>
      <p:sp>
        <p:nvSpPr>
          <p:cNvPr id="3" name="Content Placeholder 2">
            <a:extLst>
              <a:ext uri="{FF2B5EF4-FFF2-40B4-BE49-F238E27FC236}">
                <a16:creationId xmlns:a16="http://schemas.microsoft.com/office/drawing/2014/main" id="{D90D0C6F-9DD6-42B4-8C01-44891803A0A1}"/>
              </a:ext>
            </a:extLst>
          </p:cNvPr>
          <p:cNvSpPr>
            <a:spLocks noGrp="1"/>
          </p:cNvSpPr>
          <p:nvPr>
            <p:ph idx="1"/>
          </p:nvPr>
        </p:nvSpPr>
        <p:spPr>
          <a:xfrm>
            <a:off x="1066800" y="1243584"/>
            <a:ext cx="10710672" cy="5120640"/>
          </a:xfrm>
        </p:spPr>
        <p:txBody>
          <a:bodyPr>
            <a:normAutofit lnSpcReduction="10000"/>
          </a:bodyPr>
          <a:lstStyle/>
          <a:p>
            <a:r>
              <a:rPr lang="en-CA" sz="2800"/>
              <a:t>விருந்தோம்பல்- உண்டி கொடுத்தோர் உயிர் கொடுத்தோரே</a:t>
            </a:r>
          </a:p>
          <a:p>
            <a:r>
              <a:rPr lang="en-CA" sz="2800"/>
              <a:t>வீரம்-புறமுதுகு காட்டாப் பேராண்மை</a:t>
            </a:r>
          </a:p>
          <a:p>
            <a:pPr marL="0" indent="0">
              <a:buNone/>
            </a:pPr>
            <a:r>
              <a:rPr lang="en-CA" sz="2800"/>
              <a:t>     - </a:t>
            </a:r>
            <a:r>
              <a:rPr lang="en-CA" sz="2400"/>
              <a:t>வலியார் முன் தன்னை நினைக்குகத் தன்னின்</a:t>
            </a:r>
          </a:p>
          <a:p>
            <a:pPr marL="0" indent="0">
              <a:buNone/>
            </a:pPr>
            <a:r>
              <a:rPr lang="en-CA" sz="2400"/>
              <a:t>          மெலியார் மேல் செல்லும் இடத்து</a:t>
            </a:r>
          </a:p>
          <a:p>
            <a:r>
              <a:rPr lang="en-CA" sz="2800"/>
              <a:t>தீதும் நன்றும் -  </a:t>
            </a:r>
          </a:p>
          <a:p>
            <a:r>
              <a:rPr lang="en-CA" sz="2800"/>
              <a:t>     </a:t>
            </a:r>
            <a:r>
              <a:rPr lang="en-CA" sz="2200"/>
              <a:t>பிறரைக் குறைகூறாத பெருமனது. பிறன் மனை பாரம் ஆண்மை </a:t>
            </a:r>
            <a:endParaRPr lang="en-CA" sz="2800"/>
          </a:p>
          <a:p>
            <a:r>
              <a:rPr lang="en-CA" sz="2800"/>
              <a:t>யாதும் ஊரே யாவரும் கேளிர்</a:t>
            </a:r>
          </a:p>
          <a:p>
            <a:r>
              <a:rPr lang="en-CA" sz="2200"/>
              <a:t>           சாதி, மத, இன பேதமற்ற சமுதாயம் செய்யும் தொழிலே தெய்வம்</a:t>
            </a:r>
          </a:p>
          <a:p>
            <a:endParaRPr lang="en-CA"/>
          </a:p>
        </p:txBody>
      </p:sp>
    </p:spTree>
    <p:extLst>
      <p:ext uri="{BB962C8B-B14F-4D97-AF65-F5344CB8AC3E}">
        <p14:creationId xmlns:p14="http://schemas.microsoft.com/office/powerpoint/2010/main" val="1478060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7EC9-FC6D-46C8-A021-63E01686E1B9}"/>
              </a:ext>
            </a:extLst>
          </p:cNvPr>
          <p:cNvSpPr>
            <a:spLocks noGrp="1"/>
          </p:cNvSpPr>
          <p:nvPr>
            <p:ph type="title"/>
          </p:nvPr>
        </p:nvSpPr>
        <p:spPr>
          <a:xfrm>
            <a:off x="438912" y="457200"/>
            <a:ext cx="11228832" cy="1243584"/>
          </a:xfrm>
        </p:spPr>
        <p:txBody>
          <a:bodyPr/>
          <a:lstStyle/>
          <a:p>
            <a:r>
              <a:rPr lang="en-CA"/>
              <a:t>மரபும் மாற்றமும்</a:t>
            </a:r>
          </a:p>
        </p:txBody>
      </p:sp>
      <p:sp>
        <p:nvSpPr>
          <p:cNvPr id="3" name="Content Placeholder 2">
            <a:extLst>
              <a:ext uri="{FF2B5EF4-FFF2-40B4-BE49-F238E27FC236}">
                <a16:creationId xmlns:a16="http://schemas.microsoft.com/office/drawing/2014/main" id="{EE036E4A-6718-4908-94B5-291A4BB1684C}"/>
              </a:ext>
            </a:extLst>
          </p:cNvPr>
          <p:cNvSpPr>
            <a:spLocks noGrp="1"/>
          </p:cNvSpPr>
          <p:nvPr>
            <p:ph idx="1"/>
          </p:nvPr>
        </p:nvSpPr>
        <p:spPr>
          <a:xfrm>
            <a:off x="820132" y="1828800"/>
            <a:ext cx="10305068" cy="4123944"/>
          </a:xfrm>
        </p:spPr>
        <p:txBody>
          <a:bodyPr/>
          <a:lstStyle/>
          <a:p>
            <a:r>
              <a:rPr lang="en-CA" sz="2000"/>
              <a:t>தன் மகனைத் தேரை ஏற்றிக் கொன்ற  மனுநீதிச் சோழன்</a:t>
            </a:r>
          </a:p>
          <a:p>
            <a:r>
              <a:rPr lang="en-CA" sz="2000"/>
              <a:t>தன் கையையே வெட்டிக்கொண்ட கொற்கைப் பாண்டியன்</a:t>
            </a:r>
          </a:p>
          <a:p>
            <a:r>
              <a:rPr lang="en-CA" sz="2000"/>
              <a:t>ஔவைக்கு நெல்லிக்கனியீந்த அதியமான் நெடுமான் அஞ்சி</a:t>
            </a:r>
          </a:p>
          <a:p>
            <a:r>
              <a:rPr lang="en-CA" sz="2000"/>
              <a:t>முல்லைக்குத் தேர் ஈந்த  பாரி</a:t>
            </a:r>
          </a:p>
          <a:p>
            <a:endParaRPr lang="en-CA" sz="2000"/>
          </a:p>
          <a:p>
            <a:r>
              <a:rPr lang="en-CA" sz="2000"/>
              <a:t>இவற்றை நாம் தமிழர் பெருமைபேச  எடுத்துக்காட்டும் உதாரணங்கள். நாம் வரலாற்றைக் காட்டித்தான் இன்று பெருமைபேசுகின்றோமா?</a:t>
            </a:r>
          </a:p>
          <a:p>
            <a:r>
              <a:rPr lang="en-CA" sz="2000"/>
              <a:t>இன்று பெருமைபட  வாழ்கின்றோமா?</a:t>
            </a:r>
          </a:p>
          <a:p>
            <a:endParaRPr lang="en-CA"/>
          </a:p>
        </p:txBody>
      </p:sp>
    </p:spTree>
    <p:extLst>
      <p:ext uri="{BB962C8B-B14F-4D97-AF65-F5344CB8AC3E}">
        <p14:creationId xmlns:p14="http://schemas.microsoft.com/office/powerpoint/2010/main" val="19308464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317A8-FC36-4255-9442-528412F103C3}"/>
              </a:ext>
            </a:extLst>
          </p:cNvPr>
          <p:cNvSpPr>
            <a:spLocks noGrp="1"/>
          </p:cNvSpPr>
          <p:nvPr>
            <p:ph type="title"/>
          </p:nvPr>
        </p:nvSpPr>
        <p:spPr>
          <a:xfrm>
            <a:off x="1066800" y="384048"/>
            <a:ext cx="10058400" cy="841248"/>
          </a:xfrm>
        </p:spPr>
        <p:txBody>
          <a:bodyPr/>
          <a:lstStyle/>
          <a:p>
            <a:r>
              <a:rPr lang="en-CA"/>
              <a:t>குடும்ப வாழ்வு </a:t>
            </a:r>
          </a:p>
        </p:txBody>
      </p:sp>
      <p:sp>
        <p:nvSpPr>
          <p:cNvPr id="3" name="Content Placeholder 2">
            <a:extLst>
              <a:ext uri="{FF2B5EF4-FFF2-40B4-BE49-F238E27FC236}">
                <a16:creationId xmlns:a16="http://schemas.microsoft.com/office/drawing/2014/main" id="{CF757A5B-7A1F-4848-B9B6-5F4F24B2A94B}"/>
              </a:ext>
            </a:extLst>
          </p:cNvPr>
          <p:cNvSpPr>
            <a:spLocks noGrp="1"/>
          </p:cNvSpPr>
          <p:nvPr>
            <p:ph idx="1"/>
          </p:nvPr>
        </p:nvSpPr>
        <p:spPr>
          <a:xfrm>
            <a:off x="512064" y="1828800"/>
            <a:ext cx="11027664" cy="4386606"/>
          </a:xfrm>
        </p:spPr>
        <p:txBody>
          <a:bodyPr/>
          <a:lstStyle/>
          <a:p>
            <a:r>
              <a:rPr lang="en-CA" sz="2400"/>
              <a:t>சங்க இலக்கியங்களில் தமிழரின் திருமண வாழ்க்கை</a:t>
            </a:r>
          </a:p>
          <a:p>
            <a:r>
              <a:rPr lang="en-CA" sz="2400"/>
              <a:t>மரபு வழி மணம</a:t>
            </a:r>
          </a:p>
          <a:p>
            <a:r>
              <a:rPr lang="en-CA" sz="2400"/>
              <a:t>சேவை மணம்</a:t>
            </a:r>
          </a:p>
          <a:p>
            <a:r>
              <a:rPr lang="en-CA" sz="2400"/>
              <a:t>போர் நிழக்த்தி மணம்</a:t>
            </a:r>
          </a:p>
          <a:p>
            <a:r>
              <a:rPr lang="en-CA" sz="2400"/>
              <a:t>துணங்கையாடி மணம்</a:t>
            </a:r>
          </a:p>
          <a:p>
            <a:r>
              <a:rPr lang="en-CA" sz="2400"/>
              <a:t>பரசம் கொடுத்து மணம்</a:t>
            </a:r>
          </a:p>
          <a:p>
            <a:r>
              <a:rPr lang="en-CA" sz="2400"/>
              <a:t>ஏறு தழுவி மணம்</a:t>
            </a:r>
          </a:p>
          <a:p>
            <a:r>
              <a:rPr lang="en-CA" sz="2400"/>
              <a:t>மடலேறி மணம்</a:t>
            </a:r>
            <a:endParaRPr lang="en-CA"/>
          </a:p>
          <a:p>
            <a:endParaRPr lang="en-CA"/>
          </a:p>
        </p:txBody>
      </p:sp>
    </p:spTree>
    <p:extLst>
      <p:ext uri="{BB962C8B-B14F-4D97-AF65-F5344CB8AC3E}">
        <p14:creationId xmlns:p14="http://schemas.microsoft.com/office/powerpoint/2010/main" val="37962272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64BC6-B26C-41BA-8994-66F805EF4128}"/>
              </a:ext>
            </a:extLst>
          </p:cNvPr>
          <p:cNvSpPr>
            <a:spLocks noGrp="1"/>
          </p:cNvSpPr>
          <p:nvPr>
            <p:ph type="title"/>
          </p:nvPr>
        </p:nvSpPr>
        <p:spPr/>
        <p:txBody>
          <a:bodyPr/>
          <a:lstStyle/>
          <a:p>
            <a:endParaRPr lang="en-CA"/>
          </a:p>
        </p:txBody>
      </p:sp>
      <p:pic>
        <p:nvPicPr>
          <p:cNvPr id="15362" name="Picture 2" descr="What was the dressing style and fashion in Ancient Tamil Nadu? - Quora">
            <a:extLst>
              <a:ext uri="{FF2B5EF4-FFF2-40B4-BE49-F238E27FC236}">
                <a16:creationId xmlns:a16="http://schemas.microsoft.com/office/drawing/2014/main" id="{020066A9-69DC-4CF1-A27C-D18F2C091C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264" y="2157985"/>
            <a:ext cx="11564344" cy="4057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3289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FA47-42F2-49B1-A438-6EA3C1AE6841}"/>
              </a:ext>
            </a:extLst>
          </p:cNvPr>
          <p:cNvSpPr>
            <a:spLocks noGrp="1"/>
          </p:cNvSpPr>
          <p:nvPr>
            <p:ph type="title"/>
          </p:nvPr>
        </p:nvSpPr>
        <p:spPr/>
        <p:txBody>
          <a:bodyPr/>
          <a:lstStyle/>
          <a:p>
            <a:endParaRPr lang="en-CA"/>
          </a:p>
        </p:txBody>
      </p:sp>
      <p:pic>
        <p:nvPicPr>
          <p:cNvPr id="23554" name="Picture 2" descr="Image">
            <a:extLst>
              <a:ext uri="{FF2B5EF4-FFF2-40B4-BE49-F238E27FC236}">
                <a16:creationId xmlns:a16="http://schemas.microsoft.com/office/drawing/2014/main" id="{318D3DBB-0D1B-43E6-96BA-F6CE001C45F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27561" y="2103438"/>
            <a:ext cx="8736878" cy="384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70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E97A-2D0B-410C-92B3-A60B8D3B0B91}"/>
              </a:ext>
            </a:extLst>
          </p:cNvPr>
          <p:cNvSpPr>
            <a:spLocks noGrp="1"/>
          </p:cNvSpPr>
          <p:nvPr>
            <p:ph type="title"/>
          </p:nvPr>
        </p:nvSpPr>
        <p:spPr/>
        <p:txBody>
          <a:bodyPr/>
          <a:lstStyle/>
          <a:p>
            <a:endParaRPr lang="en-CA"/>
          </a:p>
        </p:txBody>
      </p:sp>
      <p:pic>
        <p:nvPicPr>
          <p:cNvPr id="24578" name="Picture 2" descr="Muthukamalam.com / Spiritual - Hindu - ஆன்மிகம் - இந்து சமயம்">
            <a:extLst>
              <a:ext uri="{FF2B5EF4-FFF2-40B4-BE49-F238E27FC236}">
                <a16:creationId xmlns:a16="http://schemas.microsoft.com/office/drawing/2014/main" id="{26A8937F-AD17-4221-844C-C1BF372C8B5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41340" y="1647030"/>
            <a:ext cx="5092194" cy="4848037"/>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அள்ளி கொடுப்பதில் கொடை வள்ளல் கர்ணன்!!">
            <a:extLst>
              <a:ext uri="{FF2B5EF4-FFF2-40B4-BE49-F238E27FC236}">
                <a16:creationId xmlns:a16="http://schemas.microsoft.com/office/drawing/2014/main" id="{BA02E998-02B7-437D-A642-1B4828BCCF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8692" y="1647031"/>
            <a:ext cx="637546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3978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C05F2-ACE5-48FC-9E82-65F984AF8CB9}"/>
              </a:ext>
            </a:extLst>
          </p:cNvPr>
          <p:cNvSpPr>
            <a:spLocks noGrp="1"/>
          </p:cNvSpPr>
          <p:nvPr>
            <p:ph type="title"/>
          </p:nvPr>
        </p:nvSpPr>
        <p:spPr>
          <a:xfrm>
            <a:off x="1066800" y="642594"/>
            <a:ext cx="10058400" cy="620598"/>
          </a:xfrm>
        </p:spPr>
        <p:txBody>
          <a:bodyPr>
            <a:normAutofit fontScale="90000"/>
          </a:bodyPr>
          <a:lstStyle/>
          <a:p>
            <a:endParaRPr lang="en-CA"/>
          </a:p>
        </p:txBody>
      </p:sp>
      <p:pic>
        <p:nvPicPr>
          <p:cNvPr id="25602" name="Picture 2" descr="கொடை: ஆறு உபநிஷத வாக்கியங்கள் - தமிழ்ஹிந்து">
            <a:extLst>
              <a:ext uri="{FF2B5EF4-FFF2-40B4-BE49-F238E27FC236}">
                <a16:creationId xmlns:a16="http://schemas.microsoft.com/office/drawing/2014/main" id="{38BF1EBF-D702-445F-9CD9-9DC47F6FF80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3635"/>
          <a:stretch/>
        </p:blipFill>
        <p:spPr bwMode="auto">
          <a:xfrm>
            <a:off x="408974" y="1508289"/>
            <a:ext cx="5518297" cy="4967925"/>
          </a:xfrm>
          <a:prstGeom prst="rect">
            <a:avLst/>
          </a:prstGeom>
          <a:noFill/>
          <a:extLst>
            <a:ext uri="{909E8E84-426E-40DD-AFC4-6F175D3DCCD1}">
              <a14:hiddenFill xmlns:a14="http://schemas.microsoft.com/office/drawing/2010/main">
                <a:solidFill>
                  <a:srgbClr val="FFFFFF"/>
                </a:solidFill>
              </a14:hiddenFill>
            </a:ext>
          </a:extLst>
        </p:spPr>
      </p:pic>
      <p:pic>
        <p:nvPicPr>
          <p:cNvPr id="20482" name="Picture 2" descr="Muthukamalam.com / Essay Literature - கட்டுரை - இலக்கியம்">
            <a:extLst>
              <a:ext uri="{FF2B5EF4-FFF2-40B4-BE49-F238E27FC236}">
                <a16:creationId xmlns:a16="http://schemas.microsoft.com/office/drawing/2014/main" id="{776571C6-035A-4F4F-BFBE-374C39930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671" y="1504224"/>
            <a:ext cx="6214987" cy="4971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3079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2BBAB-4A21-4A74-BC86-D55751332F80}"/>
              </a:ext>
            </a:extLst>
          </p:cNvPr>
          <p:cNvSpPr>
            <a:spLocks noGrp="1"/>
          </p:cNvSpPr>
          <p:nvPr>
            <p:ph type="title"/>
          </p:nvPr>
        </p:nvSpPr>
        <p:spPr>
          <a:xfrm>
            <a:off x="374196" y="381000"/>
            <a:ext cx="10058400" cy="1371600"/>
          </a:xfrm>
        </p:spPr>
        <p:txBody>
          <a:bodyPr/>
          <a:lstStyle/>
          <a:p>
            <a:r>
              <a:rPr lang="en-CA"/>
              <a:t>விருந்து</a:t>
            </a:r>
          </a:p>
        </p:txBody>
      </p:sp>
      <p:pic>
        <p:nvPicPr>
          <p:cNvPr id="21506" name="Picture 2">
            <a:extLst>
              <a:ext uri="{FF2B5EF4-FFF2-40B4-BE49-F238E27FC236}">
                <a16:creationId xmlns:a16="http://schemas.microsoft.com/office/drawing/2014/main" id="{D9E86BBF-E52E-4B02-A4CC-4830CBFBD23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17229" y="291353"/>
            <a:ext cx="4600575" cy="61856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F97A69A-2A47-4C84-9974-D9EA82A791B3}"/>
              </a:ext>
            </a:extLst>
          </p:cNvPr>
          <p:cNvSpPr txBox="1"/>
          <p:nvPr/>
        </p:nvSpPr>
        <p:spPr>
          <a:xfrm>
            <a:off x="374196" y="2024742"/>
            <a:ext cx="6843033" cy="3970318"/>
          </a:xfrm>
          <a:prstGeom prst="rect">
            <a:avLst/>
          </a:prstGeom>
          <a:noFill/>
        </p:spPr>
        <p:txBody>
          <a:bodyPr wrap="square" rtlCol="0">
            <a:spAutoFit/>
          </a:bodyPr>
          <a:lstStyle/>
          <a:p>
            <a:r>
              <a:rPr lang="en-CA"/>
              <a:t>உண்டி கொடுத்தோர் உயில் கோடுத்தோரே- மணிமேகலை</a:t>
            </a:r>
          </a:p>
          <a:p>
            <a:endParaRPr lang="en-CA"/>
          </a:p>
          <a:p>
            <a:r>
              <a:rPr lang="en-CA"/>
              <a:t>அல்லிலாயினும் விருந்வரின்  உவக்கும் - சிறுபாணாற்றுப்டை</a:t>
            </a:r>
          </a:p>
          <a:p>
            <a:pPr algn="just"/>
            <a:endParaRPr lang="en-CA"/>
          </a:p>
          <a:p>
            <a:pPr algn="just"/>
            <a:r>
              <a:rPr lang="en-CA"/>
              <a:t>விருந்து புறத்தாத் தானுண்டல் சாவா </a:t>
            </a:r>
          </a:p>
          <a:p>
            <a:pPr algn="just"/>
            <a:r>
              <a:rPr lang="en-CA"/>
              <a:t>மருந்தெனினும் கேண்டற்  பாற்றன்று</a:t>
            </a:r>
          </a:p>
          <a:p>
            <a:pPr algn="just"/>
            <a:endParaRPr lang="en-CA"/>
          </a:p>
          <a:p>
            <a:r>
              <a:rPr lang="en-CA"/>
              <a:t>செல்விருந்தாம்பி வருவருந்து காத்திருப்பான் நல்விருந்து  வானத்த வர்க்கு </a:t>
            </a:r>
          </a:p>
          <a:p>
            <a:endParaRPr lang="en-CA"/>
          </a:p>
          <a:p>
            <a:r>
              <a:rPr lang="en-CA"/>
              <a:t>மோப்பக் குழையம் அனிச்சம் முந்திரிந்து </a:t>
            </a:r>
          </a:p>
          <a:p>
            <a:r>
              <a:rPr lang="en-CA"/>
              <a:t>நோக்கக் குழையம் விருந்து. </a:t>
            </a:r>
          </a:p>
        </p:txBody>
      </p:sp>
    </p:spTree>
    <p:extLst>
      <p:ext uri="{BB962C8B-B14F-4D97-AF65-F5344CB8AC3E}">
        <p14:creationId xmlns:p14="http://schemas.microsoft.com/office/powerpoint/2010/main" val="20435531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42C2F-48CA-4BF8-AF11-E1139ED0CAB6}"/>
              </a:ext>
            </a:extLst>
          </p:cNvPr>
          <p:cNvSpPr>
            <a:spLocks noGrp="1"/>
          </p:cNvSpPr>
          <p:nvPr>
            <p:ph type="title"/>
          </p:nvPr>
        </p:nvSpPr>
        <p:spPr>
          <a:xfrm>
            <a:off x="457200" y="365812"/>
            <a:ext cx="5238750" cy="6215963"/>
          </a:xfrm>
        </p:spPr>
        <p:txBody>
          <a:bodyPr>
            <a:normAutofit/>
          </a:bodyPr>
          <a:lstStyle/>
          <a:p>
            <a:r>
              <a:rPr lang="en-CA"/>
              <a:t>வாழ்வியல் மாற்றம்</a:t>
            </a:r>
            <a:br>
              <a:rPr lang="en-CA"/>
            </a:br>
            <a:r>
              <a:rPr lang="en-CA"/>
              <a:t>நடை, உடை, பாவனை, மொழிப் பாவனை மாற்றம் ஆங்கில ஆதிக்கம்</a:t>
            </a:r>
          </a:p>
        </p:txBody>
      </p:sp>
      <p:pic>
        <p:nvPicPr>
          <p:cNvPr id="2050" name="Picture 2" descr="Tamil people">
            <a:extLst>
              <a:ext uri="{FF2B5EF4-FFF2-40B4-BE49-F238E27FC236}">
                <a16:creationId xmlns:a16="http://schemas.microsoft.com/office/drawing/2014/main" id="{9022F4F7-97AC-4DC1-819C-2CE75113DAD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81925" y="365812"/>
            <a:ext cx="4038600" cy="6035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69106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1EC9D-F4F8-4582-B797-9E49B16BD290}"/>
              </a:ext>
            </a:extLst>
          </p:cNvPr>
          <p:cNvSpPr>
            <a:spLocks noGrp="1"/>
          </p:cNvSpPr>
          <p:nvPr>
            <p:ph type="title"/>
          </p:nvPr>
        </p:nvSpPr>
        <p:spPr/>
        <p:txBody>
          <a:bodyPr/>
          <a:lstStyle/>
          <a:p>
            <a:r>
              <a:rPr lang="en-CA"/>
              <a:t>சிங்கப்பூரில் தமிழர் 1905</a:t>
            </a:r>
          </a:p>
        </p:txBody>
      </p:sp>
      <p:pic>
        <p:nvPicPr>
          <p:cNvPr id="3074" name="Picture 2" descr="Pin on slave">
            <a:extLst>
              <a:ext uri="{FF2B5EF4-FFF2-40B4-BE49-F238E27FC236}">
                <a16:creationId xmlns:a16="http://schemas.microsoft.com/office/drawing/2014/main" id="{F72EFB27-50E0-408E-BDC9-DCBFA399CC4A}"/>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7929"/>
          <a:stretch/>
        </p:blipFill>
        <p:spPr bwMode="auto">
          <a:xfrm>
            <a:off x="7639050" y="371475"/>
            <a:ext cx="4124325" cy="610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8377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Two young Women and a Child, Displaying Jewellery, at Madras (Chennai) in  Tamil Nadu - c.1870&amp;#39;s - Old Indian Photos">
            <a:extLst>
              <a:ext uri="{FF2B5EF4-FFF2-40B4-BE49-F238E27FC236}">
                <a16:creationId xmlns:a16="http://schemas.microsoft.com/office/drawing/2014/main" id="{25567EC6-3113-49D8-A025-40BE0D336A4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25171" y="433878"/>
            <a:ext cx="7528679" cy="642412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22A663A-4137-4E0C-87B6-BFAB29325E6E}"/>
              </a:ext>
            </a:extLst>
          </p:cNvPr>
          <p:cNvSpPr txBox="1"/>
          <p:nvPr/>
        </p:nvSpPr>
        <p:spPr>
          <a:xfrm>
            <a:off x="6096000" y="586085"/>
            <a:ext cx="6096000" cy="923330"/>
          </a:xfrm>
          <a:prstGeom prst="rect">
            <a:avLst/>
          </a:prstGeom>
          <a:noFill/>
        </p:spPr>
        <p:txBody>
          <a:bodyPr wrap="square">
            <a:spAutoFit/>
          </a:bodyPr>
          <a:lstStyle/>
          <a:p>
            <a:r>
              <a:rPr lang="en-CA" b="1">
                <a:solidFill>
                  <a:schemeClr val="bg1"/>
                </a:solidFill>
              </a:rPr>
              <a:t>https://www.oldindianphotos.in/2017/12/two-young-women-and-child-displaying-jewellery-madras-1870s.html</a:t>
            </a:r>
          </a:p>
        </p:txBody>
      </p:sp>
    </p:spTree>
    <p:extLst>
      <p:ext uri="{BB962C8B-B14F-4D97-AF65-F5344CB8AC3E}">
        <p14:creationId xmlns:p14="http://schemas.microsoft.com/office/powerpoint/2010/main" val="37365599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8B933-67E7-4708-B5AA-74681A575350}"/>
              </a:ext>
            </a:extLst>
          </p:cNvPr>
          <p:cNvSpPr>
            <a:spLocks noGrp="1"/>
          </p:cNvSpPr>
          <p:nvPr>
            <p:ph type="title"/>
          </p:nvPr>
        </p:nvSpPr>
        <p:spPr/>
        <p:txBody>
          <a:bodyPr/>
          <a:lstStyle/>
          <a:p>
            <a:r>
              <a:rPr lang="en-CA"/>
              <a:t>1</a:t>
            </a:r>
          </a:p>
        </p:txBody>
      </p:sp>
      <p:pic>
        <p:nvPicPr>
          <p:cNvPr id="17410" name="Picture 2" descr="15 Rare &amp;amp; Old Photo&amp;#39;s of Lucknow | Mega Series- Part 1 | Reckon Talk |  Vintage india, Historical india, Vintage portraits">
            <a:extLst>
              <a:ext uri="{FF2B5EF4-FFF2-40B4-BE49-F238E27FC236}">
                <a16:creationId xmlns:a16="http://schemas.microsoft.com/office/drawing/2014/main" id="{E69951BA-A3C0-4CE9-9917-4D7BB7DD97D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76651" y="0"/>
            <a:ext cx="8515350" cy="6652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0315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19633-9CD2-4229-813D-F9C016F5F475}"/>
              </a:ext>
            </a:extLst>
          </p:cNvPr>
          <p:cNvSpPr>
            <a:spLocks noGrp="1"/>
          </p:cNvSpPr>
          <p:nvPr>
            <p:ph type="title"/>
          </p:nvPr>
        </p:nvSpPr>
        <p:spPr/>
        <p:txBody>
          <a:bodyPr/>
          <a:lstStyle/>
          <a:p>
            <a:endParaRPr lang="en-CA"/>
          </a:p>
        </p:txBody>
      </p:sp>
      <p:pic>
        <p:nvPicPr>
          <p:cNvPr id="18434" name="Picture 2" descr="23 Tamizhi ideas | vintage india, indian history, language history">
            <a:extLst>
              <a:ext uri="{FF2B5EF4-FFF2-40B4-BE49-F238E27FC236}">
                <a16:creationId xmlns:a16="http://schemas.microsoft.com/office/drawing/2014/main" id="{143F769B-3E57-4EE8-AA73-78EA7AF5012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72251" y="84138"/>
            <a:ext cx="5515062" cy="6479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4728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46747-AABD-4980-9308-ECF750439955}"/>
              </a:ext>
            </a:extLst>
          </p:cNvPr>
          <p:cNvSpPr>
            <a:spLocks noGrp="1"/>
          </p:cNvSpPr>
          <p:nvPr>
            <p:ph type="title"/>
          </p:nvPr>
        </p:nvSpPr>
        <p:spPr/>
        <p:txBody>
          <a:bodyPr/>
          <a:lstStyle/>
          <a:p>
            <a:endParaRPr lang="en-CA"/>
          </a:p>
        </p:txBody>
      </p:sp>
      <p:pic>
        <p:nvPicPr>
          <p:cNvPr id="19458" name="Picture 2" descr="23 Tamizhi ideas | vintage india, indian history, language history">
            <a:extLst>
              <a:ext uri="{FF2B5EF4-FFF2-40B4-BE49-F238E27FC236}">
                <a16:creationId xmlns:a16="http://schemas.microsoft.com/office/drawing/2014/main" id="{4FBC5086-9D7B-4945-8AFE-DD20DF1F54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8950" y="96959"/>
            <a:ext cx="5267325" cy="6762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5828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C8492-5A58-4C77-9938-DB2B95517934}"/>
              </a:ext>
            </a:extLst>
          </p:cNvPr>
          <p:cNvSpPr>
            <a:spLocks noGrp="1"/>
          </p:cNvSpPr>
          <p:nvPr>
            <p:ph type="title"/>
          </p:nvPr>
        </p:nvSpPr>
        <p:spPr>
          <a:xfrm>
            <a:off x="1066800" y="642594"/>
            <a:ext cx="5686425" cy="5510556"/>
          </a:xfrm>
        </p:spPr>
        <p:txBody>
          <a:bodyPr>
            <a:normAutofit/>
          </a:bodyPr>
          <a:lstStyle/>
          <a:p>
            <a:r>
              <a:rPr lang="en-CA"/>
              <a:t>பாரம்பரியத் தமிழ்க் குடும்பம்</a:t>
            </a:r>
            <a:br>
              <a:rPr lang="en-CA"/>
            </a:br>
            <a:r>
              <a:rPr lang="en-CA"/>
              <a:t>கல் உரல் பாவனையும் நெல் குத்தி அரிசியாக்கலும்</a:t>
            </a:r>
            <a:br>
              <a:rPr lang="en-CA"/>
            </a:br>
            <a:r>
              <a:rPr lang="en-CA"/>
              <a:t>உணவுத் தயாரிப்பில் தாய்மார்.</a:t>
            </a:r>
          </a:p>
        </p:txBody>
      </p:sp>
      <p:pic>
        <p:nvPicPr>
          <p:cNvPr id="4098" name="Picture 2" descr="15 Rare &amp;amp; Old Photo&amp;#39;s of “Detroit of India” Chennai | Part II | Reckon Talk">
            <a:extLst>
              <a:ext uri="{FF2B5EF4-FFF2-40B4-BE49-F238E27FC236}">
                <a16:creationId xmlns:a16="http://schemas.microsoft.com/office/drawing/2014/main" id="{36354E42-A4A9-4C37-A632-5BCDE75C7DA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058025" y="198437"/>
            <a:ext cx="4905375" cy="6455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632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B374-72EE-45CA-AC25-CC8F56558377}"/>
              </a:ext>
            </a:extLst>
          </p:cNvPr>
          <p:cNvSpPr>
            <a:spLocks noGrp="1"/>
          </p:cNvSpPr>
          <p:nvPr>
            <p:ph type="title"/>
          </p:nvPr>
        </p:nvSpPr>
        <p:spPr>
          <a:xfrm>
            <a:off x="476250" y="642594"/>
            <a:ext cx="4733925" cy="4053231"/>
          </a:xfrm>
        </p:spPr>
        <p:txBody>
          <a:bodyPr>
            <a:normAutofit/>
          </a:bodyPr>
          <a:lstStyle/>
          <a:p>
            <a:r>
              <a:rPr lang="en-CA"/>
              <a:t>வயதுக்கு வருதல் அல்லது பூப்படைதல் ஒதுக்கி வைத்தல்</a:t>
            </a:r>
          </a:p>
        </p:txBody>
      </p:sp>
      <p:pic>
        <p:nvPicPr>
          <p:cNvPr id="5122" name="Picture 2" descr="Deepan&amp;#39;s Blog: The Ancient Tamil &amp;quot;Traditions &amp;amp; Customs&amp;quot; and Science">
            <a:extLst>
              <a:ext uri="{FF2B5EF4-FFF2-40B4-BE49-F238E27FC236}">
                <a16:creationId xmlns:a16="http://schemas.microsoft.com/office/drawing/2014/main" id="{FE81DC1F-91B5-478E-A8C2-5A4F6E09311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24014" y="261144"/>
            <a:ext cx="6496524" cy="6596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2155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ADFEC-4214-438F-80CD-C87E4C0EE0CF}"/>
              </a:ext>
            </a:extLst>
          </p:cNvPr>
          <p:cNvSpPr>
            <a:spLocks noGrp="1"/>
          </p:cNvSpPr>
          <p:nvPr>
            <p:ph type="title"/>
          </p:nvPr>
        </p:nvSpPr>
        <p:spPr>
          <a:xfrm>
            <a:off x="1066800" y="642594"/>
            <a:ext cx="4610100" cy="452781"/>
          </a:xfrm>
        </p:spPr>
        <p:txBody>
          <a:bodyPr>
            <a:normAutofit/>
          </a:bodyPr>
          <a:lstStyle/>
          <a:p>
            <a:r>
              <a:rPr lang="en-CA" sz="1600"/>
              <a:t>தமிழர் விருந்தோம்பல் அன்றும் இன்றும்</a:t>
            </a:r>
          </a:p>
        </p:txBody>
      </p:sp>
      <p:pic>
        <p:nvPicPr>
          <p:cNvPr id="10242" name="Picture 2" descr="Tamil Cuisine - Tamil Food">
            <a:extLst>
              <a:ext uri="{FF2B5EF4-FFF2-40B4-BE49-F238E27FC236}">
                <a16:creationId xmlns:a16="http://schemas.microsoft.com/office/drawing/2014/main" id="{660C6E5A-1C31-46A9-A846-DC6D57B86D0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2456655"/>
            <a:ext cx="5845583" cy="407749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imple indian food recipes for lunch /tamil lunch menu - Marudhuskitchen">
            <a:extLst>
              <a:ext uri="{FF2B5EF4-FFF2-40B4-BE49-F238E27FC236}">
                <a16:creationId xmlns:a16="http://schemas.microsoft.com/office/drawing/2014/main" id="{0A19045D-C2B5-41C3-A6B0-F650A182F3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2045" y="1840534"/>
            <a:ext cx="6689955" cy="501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54325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FB45C-9CE6-4C71-9CA3-3D331C5151D3}"/>
              </a:ext>
            </a:extLst>
          </p:cNvPr>
          <p:cNvSpPr>
            <a:spLocks noGrp="1"/>
          </p:cNvSpPr>
          <p:nvPr>
            <p:ph type="title"/>
          </p:nvPr>
        </p:nvSpPr>
        <p:spPr/>
        <p:txBody>
          <a:bodyPr/>
          <a:lstStyle/>
          <a:p>
            <a:r>
              <a:rPr lang="en-CA"/>
              <a:t>மரபு வழி மணம்</a:t>
            </a:r>
          </a:p>
        </p:txBody>
      </p:sp>
      <p:sp>
        <p:nvSpPr>
          <p:cNvPr id="3" name="Content Placeholder 2">
            <a:extLst>
              <a:ext uri="{FF2B5EF4-FFF2-40B4-BE49-F238E27FC236}">
                <a16:creationId xmlns:a16="http://schemas.microsoft.com/office/drawing/2014/main" id="{D9681B28-508E-48BB-9748-99D0AB7247E3}"/>
              </a:ext>
            </a:extLst>
          </p:cNvPr>
          <p:cNvSpPr>
            <a:spLocks noGrp="1"/>
          </p:cNvSpPr>
          <p:nvPr>
            <p:ph idx="1"/>
          </p:nvPr>
        </p:nvSpPr>
        <p:spPr>
          <a:xfrm>
            <a:off x="1066800" y="2103120"/>
            <a:ext cx="10710672" cy="3849624"/>
          </a:xfrm>
        </p:spPr>
        <p:txBody>
          <a:bodyPr>
            <a:normAutofit/>
          </a:bodyPr>
          <a:lstStyle/>
          <a:p>
            <a:r>
              <a:rPr lang="en-CA" sz="1800"/>
              <a:t>இதனைப் பலரறி மணம் என்றும் இயல்பு மணம் என்றும் கூறுவர்</a:t>
            </a:r>
          </a:p>
          <a:p>
            <a:r>
              <a:rPr lang="en-CA" sz="1800"/>
              <a:t>‘மணமகனிடம் யான் கொடுப்ப நீ மணந்து கொள்’ என வேண்டி தங்கள் மகளை மணமுடித்து வைத்தல் முறை- இது இன்று மணம்பேசு தந்தம் பண்ணிக் கொடுத்தல் எனப்படுகின்றது. ஆனால் இது பழந்தமிழரிடையே இருந்து வேறுபட்டதாக ஐயர் யாத்த கரணத்தின் வழியாக வந்துள்ளது என்பது வெளிப்படை.</a:t>
            </a:r>
          </a:p>
          <a:p>
            <a:endParaRPr lang="en-CA" sz="1800"/>
          </a:p>
          <a:p>
            <a:r>
              <a:rPr lang="en-CA" sz="1800"/>
              <a:t>பொய்யும் வழுவும் தோன்றிய பின்னர் ஐயர் யாத்தனர் கரணம்  எனவரும் தொல்காப்பிய அடிகள்  இதற்குச் சான்றாகும். எனவே மரபு என்பது மாற்றம் பெற்று வந்துள்ளமையை நாம் காண்கின்றோம்.</a:t>
            </a:r>
          </a:p>
        </p:txBody>
      </p:sp>
    </p:spTree>
    <p:extLst>
      <p:ext uri="{BB962C8B-B14F-4D97-AF65-F5344CB8AC3E}">
        <p14:creationId xmlns:p14="http://schemas.microsoft.com/office/powerpoint/2010/main" val="15506334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5E8FF-9285-4BD4-8B87-3088C70C347D}"/>
              </a:ext>
            </a:extLst>
          </p:cNvPr>
          <p:cNvSpPr>
            <a:spLocks noGrp="1"/>
          </p:cNvSpPr>
          <p:nvPr>
            <p:ph type="title"/>
          </p:nvPr>
        </p:nvSpPr>
        <p:spPr/>
        <p:txBody>
          <a:bodyPr/>
          <a:lstStyle/>
          <a:p>
            <a:endParaRPr lang="en-CA"/>
          </a:p>
        </p:txBody>
      </p:sp>
      <p:pic>
        <p:nvPicPr>
          <p:cNvPr id="13314" name="Picture 2" descr="What was the dressing style and fashion in Ancient Tamil Nadu? - Quora">
            <a:extLst>
              <a:ext uri="{FF2B5EF4-FFF2-40B4-BE49-F238E27FC236}">
                <a16:creationId xmlns:a16="http://schemas.microsoft.com/office/drawing/2014/main" id="{4E41FDDA-0CBB-4916-938F-EC98F02200C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24212" y="2756694"/>
            <a:ext cx="574357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06896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4F07B-0226-4C56-B4A0-1AD0C54A89A8}"/>
              </a:ext>
            </a:extLst>
          </p:cNvPr>
          <p:cNvSpPr>
            <a:spLocks noGrp="1"/>
          </p:cNvSpPr>
          <p:nvPr>
            <p:ph type="title"/>
          </p:nvPr>
        </p:nvSpPr>
        <p:spPr/>
        <p:txBody>
          <a:bodyPr/>
          <a:lstStyle/>
          <a:p>
            <a:r>
              <a:rPr lang="en-CA"/>
              <a:t>போர்நிகழ்த்தி மணத்தல்</a:t>
            </a:r>
          </a:p>
        </p:txBody>
      </p:sp>
      <p:sp>
        <p:nvSpPr>
          <p:cNvPr id="3" name="Content Placeholder 2">
            <a:extLst>
              <a:ext uri="{FF2B5EF4-FFF2-40B4-BE49-F238E27FC236}">
                <a16:creationId xmlns:a16="http://schemas.microsoft.com/office/drawing/2014/main" id="{23F7313B-DBAE-458E-98B8-5736FEED5579}"/>
              </a:ext>
            </a:extLst>
          </p:cNvPr>
          <p:cNvSpPr>
            <a:spLocks noGrp="1"/>
          </p:cNvSpPr>
          <p:nvPr>
            <p:ph idx="1"/>
          </p:nvPr>
        </p:nvSpPr>
        <p:spPr/>
        <p:txBody>
          <a:bodyPr/>
          <a:lstStyle/>
          <a:p>
            <a:r>
              <a:rPr lang="en-CA" sz="2400"/>
              <a:t>தொல்காப்பியம் மக்களின் வீர உணர்வை விளக்கும் வகையில் ‘மகட்பாற்காஞ்சி’ என்னும் துறையை சுட்டுகிறது. ஒருவன் தான் மணக்க விரும்பும் பெண்ணைப் பெறுதல் அரிது என்னும் நிலை உருவாகும்போது போரிட்டு வெற்றி பெற்றுத்தான் விரும்பிய பெண்ணை மணத்தல். இதனைப் புறநானூற்றுப்பாடல்கள் எடுத்துக்காட்டுகின்றன.</a:t>
            </a:r>
            <a:endParaRPr lang="en-CA"/>
          </a:p>
        </p:txBody>
      </p:sp>
    </p:spTree>
    <p:extLst>
      <p:ext uri="{BB962C8B-B14F-4D97-AF65-F5344CB8AC3E}">
        <p14:creationId xmlns:p14="http://schemas.microsoft.com/office/powerpoint/2010/main" val="29190682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8BF23-4B94-4A80-9D40-FEC2C2E8790C}"/>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DC544366-1A3F-45FD-927C-902ECB75E73B}"/>
              </a:ext>
            </a:extLst>
          </p:cNvPr>
          <p:cNvSpPr>
            <a:spLocks noGrp="1"/>
          </p:cNvSpPr>
          <p:nvPr>
            <p:ph idx="1"/>
          </p:nvPr>
        </p:nvSpPr>
        <p:spPr/>
        <p:txBody>
          <a:bodyPr/>
          <a:lstStyle/>
          <a:p>
            <a:r>
              <a:rPr lang="ta-IN" b="0" i="0">
                <a:solidFill>
                  <a:srgbClr val="000000"/>
                </a:solidFill>
                <a:effectLst/>
                <a:latin typeface="Inter"/>
              </a:rPr>
              <a:t>திருமணமான பெண் கணவன் இறந்த பின்னர் கைம்பெண் நோன்பு இருப்பது கட்டயமாக்கப்பட்டது. தலையை மழித்துக்கொள்வதும், மங்கள நிகழ்வுகளில் இருந்து தம்மை விலக்கிக்கொள்வதும், நெய் முதலிய பண்டங்களை உண்பதை தவிர்ப்பதும் என பல கடுமையான கட்டுப்பாடுகள் இருந்தன. பூதப் பாண்டியன் பெருங்கடுக்கோ பாடிய "காழ் பேர் நல்விளர்" என்ற புறப்பாடல் இதனை திட்டவட்டமாக விவரிக்கிறது. மேலும் இந்த பாடலில் இவ்வாறான கட்டுப்படுகளுடன் வாழ்வதை காட்டிலும் பெண்கள் தங்களை மாய்த்துக்கொள்ளும் உடன்கட்டை ஏறும் வழக்கத்தை கைக்கொள்வது சிறப்பு எனவும் கூறப்பட்டுள்ளது.</a:t>
            </a:r>
            <a:endParaRPr lang="en-CA"/>
          </a:p>
        </p:txBody>
      </p:sp>
    </p:spTree>
    <p:extLst>
      <p:ext uri="{BB962C8B-B14F-4D97-AF65-F5344CB8AC3E}">
        <p14:creationId xmlns:p14="http://schemas.microsoft.com/office/powerpoint/2010/main" val="41035518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3D25C-A659-4EF5-84EC-F94A61FFE3C6}"/>
              </a:ext>
            </a:extLst>
          </p:cNvPr>
          <p:cNvSpPr>
            <a:spLocks noGrp="1"/>
          </p:cNvSpPr>
          <p:nvPr>
            <p:ph type="title"/>
          </p:nvPr>
        </p:nvSpPr>
        <p:spPr/>
        <p:txBody>
          <a:bodyPr/>
          <a:lstStyle/>
          <a:p>
            <a:endParaRPr lang="en-CA"/>
          </a:p>
        </p:txBody>
      </p:sp>
      <p:pic>
        <p:nvPicPr>
          <p:cNvPr id="28674" name="Picture 2">
            <a:extLst>
              <a:ext uri="{FF2B5EF4-FFF2-40B4-BE49-F238E27FC236}">
                <a16:creationId xmlns:a16="http://schemas.microsoft.com/office/drawing/2014/main" id="{5C723774-0CAF-462B-A4CB-27A91F85171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70431" y="2103438"/>
            <a:ext cx="6851137" cy="384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2908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09495-5BDA-40BF-B7F7-491E9D4A8224}"/>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EC697FAF-8F3B-4443-8302-DB30D4813B63}"/>
              </a:ext>
            </a:extLst>
          </p:cNvPr>
          <p:cNvSpPr>
            <a:spLocks noGrp="1"/>
          </p:cNvSpPr>
          <p:nvPr>
            <p:ph idx="1"/>
          </p:nvPr>
        </p:nvSpPr>
        <p:spPr/>
        <p:txBody>
          <a:bodyPr/>
          <a:lstStyle/>
          <a:p>
            <a:r>
              <a:rPr lang="ta-IN" b="0" i="0">
                <a:solidFill>
                  <a:srgbClr val="000000"/>
                </a:solidFill>
                <a:effectLst/>
                <a:latin typeface="Inter"/>
              </a:rPr>
              <a:t>இதிலிருந்து பெண்கள் உடன்கட்டை ஏறும் மரபு சமூகத்தினால் ஏற்றுக்கொள்ளப்பட்ட முறையாக இருந்தமையே விளங்குகிறது. மேலும் காலப்போக்கில் கல்வியும் கேள்வியும் கற்புடைய மாதருக்கு உரியது அல்ல என்ற நிலை உண்டானது. அதனை சிலப்பதிகாரத்தில் காண முடியும். இளங்கோவடிகள் கண்ணகி கற்றறிந்த மங்கை என்று எங்கும் கூறவில்லை. ஆனால் மாதவி கோவலனுக்கு கடிதம் வரைவதாய் ஒரு காட்சியை வடித்திருப்பார். இதுவே குடும்பத்து பெண்கள் கல்விகற்பதை சமூகம் விரும்பாத நிலை தோற்றம் கொள்வதை காட்டுகிறது. இதன் தொடர் விளைவாகவே கடந்த இரு நூற்றாண்டு வரை கல்வி என்பது நம் தமிழ் சமூகத்துக்கு பெண்களுக்கு எட்டாகணியாகவே இருந்து வந்தமைக்கு அடிப்படை. </a:t>
            </a:r>
            <a:endParaRPr lang="en-CA"/>
          </a:p>
        </p:txBody>
      </p:sp>
    </p:spTree>
    <p:extLst>
      <p:ext uri="{BB962C8B-B14F-4D97-AF65-F5344CB8AC3E}">
        <p14:creationId xmlns:p14="http://schemas.microsoft.com/office/powerpoint/2010/main" val="303991970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BEF29-4AF4-481B-BEDB-671FF3805D94}"/>
              </a:ext>
            </a:extLst>
          </p:cNvPr>
          <p:cNvSpPr>
            <a:spLocks noGrp="1"/>
          </p:cNvSpPr>
          <p:nvPr>
            <p:ph type="title"/>
          </p:nvPr>
        </p:nvSpPr>
        <p:spPr/>
        <p:txBody>
          <a:bodyPr/>
          <a:lstStyle/>
          <a:p>
            <a:endParaRPr lang="en-CA"/>
          </a:p>
        </p:txBody>
      </p:sp>
      <p:pic>
        <p:nvPicPr>
          <p:cNvPr id="1026" name="Picture 2">
            <a:extLst>
              <a:ext uri="{FF2B5EF4-FFF2-40B4-BE49-F238E27FC236}">
                <a16:creationId xmlns:a16="http://schemas.microsoft.com/office/drawing/2014/main" id="{633AC93B-C1DF-49B0-9A19-7AB64C74118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8500" y="2118519"/>
            <a:ext cx="5715000" cy="381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37456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75486-8383-46B2-A9C8-A242D42A709D}"/>
              </a:ext>
            </a:extLst>
          </p:cNvPr>
          <p:cNvSpPr>
            <a:spLocks noGrp="1"/>
          </p:cNvSpPr>
          <p:nvPr>
            <p:ph type="title"/>
          </p:nvPr>
        </p:nvSpPr>
        <p:spPr/>
        <p:txBody>
          <a:bodyPr/>
          <a:lstStyle/>
          <a:p>
            <a:endParaRPr lang="en-CA"/>
          </a:p>
        </p:txBody>
      </p:sp>
      <p:pic>
        <p:nvPicPr>
          <p:cNvPr id="2050" name="Picture 2" descr="Animals farmed: EU cage-ban moves closer, magic of horse power and  &amp;#39;egg-mageddon&amp;#39; | Farming | The Guardian">
            <a:extLst>
              <a:ext uri="{FF2B5EF4-FFF2-40B4-BE49-F238E27FC236}">
                <a16:creationId xmlns:a16="http://schemas.microsoft.com/office/drawing/2014/main" id="{4DBEDA95-BC81-4D0A-A963-9E45A1AEB53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87927" y="2103438"/>
            <a:ext cx="6416145" cy="384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92886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A3297-EEE7-439C-B69F-544C92215430}"/>
              </a:ext>
            </a:extLst>
          </p:cNvPr>
          <p:cNvSpPr>
            <a:spLocks noGrp="1"/>
          </p:cNvSpPr>
          <p:nvPr>
            <p:ph type="title"/>
          </p:nvPr>
        </p:nvSpPr>
        <p:spPr>
          <a:xfrm>
            <a:off x="1066800" y="642594"/>
            <a:ext cx="3853992" cy="1371600"/>
          </a:xfrm>
        </p:spPr>
        <p:txBody>
          <a:bodyPr/>
          <a:lstStyle/>
          <a:p>
            <a:endParaRPr lang="en-CA"/>
          </a:p>
        </p:txBody>
      </p:sp>
      <p:pic>
        <p:nvPicPr>
          <p:cNvPr id="3074" name="Picture 2" descr="Oxen Plow Images, Stock Photos &amp;amp; Vectors | Shutterstock">
            <a:extLst>
              <a:ext uri="{FF2B5EF4-FFF2-40B4-BE49-F238E27FC236}">
                <a16:creationId xmlns:a16="http://schemas.microsoft.com/office/drawing/2014/main" id="{3C393CE7-669F-4693-81EA-C43363B64AD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8476" y="2176806"/>
            <a:ext cx="5922809" cy="425227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ali, Indonesia - 15/05/2019: father plowing rice fields with son. Father teaching son agriculture&#10;">
            <a:extLst>
              <a:ext uri="{FF2B5EF4-FFF2-40B4-BE49-F238E27FC236}">
                <a16:creationId xmlns:a16="http://schemas.microsoft.com/office/drawing/2014/main" id="{1C3ACF23-783D-4E4B-8940-2BE1742804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1524" y="523579"/>
            <a:ext cx="4572000" cy="590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2409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DEC51-E7D8-4A72-855F-868C9BF6FE3B}"/>
              </a:ext>
            </a:extLst>
          </p:cNvPr>
          <p:cNvSpPr>
            <a:spLocks noGrp="1"/>
          </p:cNvSpPr>
          <p:nvPr>
            <p:ph type="title"/>
          </p:nvPr>
        </p:nvSpPr>
        <p:spPr>
          <a:xfrm>
            <a:off x="1066800" y="433535"/>
            <a:ext cx="10058400" cy="527999"/>
          </a:xfrm>
        </p:spPr>
        <p:txBody>
          <a:bodyPr>
            <a:normAutofit fontScale="90000"/>
          </a:bodyPr>
          <a:lstStyle/>
          <a:p>
            <a:endParaRPr lang="en-CA"/>
          </a:p>
        </p:txBody>
      </p:sp>
      <p:pic>
        <p:nvPicPr>
          <p:cNvPr id="4098" name="Picture 2" descr="கவிதை | உழவே உலை ஆளும் தொழில் | ஞாரே - Vanakkam London">
            <a:extLst>
              <a:ext uri="{FF2B5EF4-FFF2-40B4-BE49-F238E27FC236}">
                <a16:creationId xmlns:a16="http://schemas.microsoft.com/office/drawing/2014/main" id="{88B431C9-0EB3-4573-92A9-8C6F5773310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45916" y="2574778"/>
            <a:ext cx="6843888" cy="38496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உழவன் - தமிழ் விக்சனரி">
            <a:extLst>
              <a:ext uri="{FF2B5EF4-FFF2-40B4-BE49-F238E27FC236}">
                <a16:creationId xmlns:a16="http://schemas.microsoft.com/office/drawing/2014/main" id="{BFCF7F19-58CE-4CF7-B5E6-46D585C192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96" y="2574778"/>
            <a:ext cx="5132916" cy="384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89712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CE7C5-3ECC-48FC-98C0-2334C90DF75A}"/>
              </a:ext>
            </a:extLst>
          </p:cNvPr>
          <p:cNvSpPr>
            <a:spLocks noGrp="1"/>
          </p:cNvSpPr>
          <p:nvPr>
            <p:ph type="title"/>
          </p:nvPr>
        </p:nvSpPr>
        <p:spPr>
          <a:xfrm>
            <a:off x="1066800" y="339365"/>
            <a:ext cx="10058400" cy="782425"/>
          </a:xfrm>
        </p:spPr>
        <p:txBody>
          <a:bodyPr/>
          <a:lstStyle/>
          <a:p>
            <a:endParaRPr lang="en-CA"/>
          </a:p>
        </p:txBody>
      </p:sp>
      <p:pic>
        <p:nvPicPr>
          <p:cNvPr id="6146" name="Picture 2" descr="மோட்டார் சைக்கிளுடன் நிலத்தை உழுதல். உங்களை உழுவது எப்படி? - மண் - 2021">
            <a:extLst>
              <a:ext uri="{FF2B5EF4-FFF2-40B4-BE49-F238E27FC236}">
                <a16:creationId xmlns:a16="http://schemas.microsoft.com/office/drawing/2014/main" id="{42CDE684-98BF-410C-ABBB-DB06CE5461D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86682" y="2298908"/>
            <a:ext cx="5982487" cy="409648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அறுவடை - தமிழ் விக்கிப்பீடியா">
            <a:extLst>
              <a:ext uri="{FF2B5EF4-FFF2-40B4-BE49-F238E27FC236}">
                <a16:creationId xmlns:a16="http://schemas.microsoft.com/office/drawing/2014/main" id="{91D57304-AEFF-4894-9CF8-C427C0FF4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831" y="2298908"/>
            <a:ext cx="5363851" cy="4146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10610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BC277-6519-4B9F-911B-C4FED224EABA}"/>
              </a:ext>
            </a:extLst>
          </p:cNvPr>
          <p:cNvSpPr>
            <a:spLocks noGrp="1"/>
          </p:cNvSpPr>
          <p:nvPr>
            <p:ph type="title"/>
          </p:nvPr>
        </p:nvSpPr>
        <p:spPr>
          <a:xfrm>
            <a:off x="381000" y="415712"/>
            <a:ext cx="5859544" cy="658944"/>
          </a:xfrm>
        </p:spPr>
        <p:txBody>
          <a:bodyPr>
            <a:normAutofit/>
          </a:bodyPr>
          <a:lstStyle/>
          <a:p>
            <a:endParaRPr lang="en-CA"/>
          </a:p>
        </p:txBody>
      </p:sp>
      <p:pic>
        <p:nvPicPr>
          <p:cNvPr id="7170" name="Picture 2" descr="பாரம்பரிய நெல் அறுவடை | Dinamalar Tamil News">
            <a:extLst>
              <a:ext uri="{FF2B5EF4-FFF2-40B4-BE49-F238E27FC236}">
                <a16:creationId xmlns:a16="http://schemas.microsoft.com/office/drawing/2014/main" id="{4C5B76BB-61FD-44BB-A808-2E320D3C0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15712"/>
            <a:ext cx="5715000" cy="393382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இரைகின்றன விரைகின்றன இயந்திரங்கள் - சி.ஜெயசங்கர் - GTN">
            <a:extLst>
              <a:ext uri="{FF2B5EF4-FFF2-40B4-BE49-F238E27FC236}">
                <a16:creationId xmlns:a16="http://schemas.microsoft.com/office/drawing/2014/main" id="{C3AE4B31-007D-4F5A-BBD4-72E52E5407C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3232166"/>
            <a:ext cx="5859544" cy="3295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74709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08214-813B-401A-A095-A1D0449ABF71}"/>
              </a:ext>
            </a:extLst>
          </p:cNvPr>
          <p:cNvSpPr>
            <a:spLocks noGrp="1"/>
          </p:cNvSpPr>
          <p:nvPr>
            <p:ph type="title"/>
          </p:nvPr>
        </p:nvSpPr>
        <p:spPr>
          <a:xfrm>
            <a:off x="387299" y="397186"/>
            <a:ext cx="5523307" cy="611482"/>
          </a:xfrm>
        </p:spPr>
        <p:txBody>
          <a:bodyPr>
            <a:normAutofit fontScale="90000"/>
          </a:bodyPr>
          <a:lstStyle/>
          <a:p>
            <a:endParaRPr lang="en-CA"/>
          </a:p>
        </p:txBody>
      </p:sp>
      <p:pic>
        <p:nvPicPr>
          <p:cNvPr id="8194" name="Picture 2" descr="இந்தியா">
            <a:extLst>
              <a:ext uri="{FF2B5EF4-FFF2-40B4-BE49-F238E27FC236}">
                <a16:creationId xmlns:a16="http://schemas.microsoft.com/office/drawing/2014/main" id="{8211ED34-1DFC-4195-BF5D-599DC0AE991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24526" y="397186"/>
            <a:ext cx="5780175" cy="384968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மண் பானை தண்ணீர் குடிப்பதால் உடலுக்கு இத்தனை நன்மைகளா?">
            <a:extLst>
              <a:ext uri="{FF2B5EF4-FFF2-40B4-BE49-F238E27FC236}">
                <a16:creationId xmlns:a16="http://schemas.microsoft.com/office/drawing/2014/main" id="{F6068F56-8DEA-47D1-AD42-D3C0F383FB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299" y="907739"/>
            <a:ext cx="8334375" cy="555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96781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7277A-AA5B-4008-9349-F25417EE4D89}"/>
              </a:ext>
            </a:extLst>
          </p:cNvPr>
          <p:cNvSpPr>
            <a:spLocks noGrp="1"/>
          </p:cNvSpPr>
          <p:nvPr>
            <p:ph type="title"/>
          </p:nvPr>
        </p:nvSpPr>
        <p:spPr>
          <a:xfrm>
            <a:off x="378279" y="430322"/>
            <a:ext cx="4308021" cy="1371600"/>
          </a:xfrm>
        </p:spPr>
        <p:txBody>
          <a:bodyPr/>
          <a:lstStyle/>
          <a:p>
            <a:endParaRPr lang="en-CA"/>
          </a:p>
        </p:txBody>
      </p:sp>
      <p:pic>
        <p:nvPicPr>
          <p:cNvPr id="18434" name="Picture 2" descr="மறைந்து வரும் தமிழர் பண்பும், பொழுதுபோக்குகளும்">
            <a:extLst>
              <a:ext uri="{FF2B5EF4-FFF2-40B4-BE49-F238E27FC236}">
                <a16:creationId xmlns:a16="http://schemas.microsoft.com/office/drawing/2014/main" id="{255985EF-D079-4500-B3ED-42E47100313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738867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தமிழர் பண்பாடு Images selvam - ShareChat - இந்தியாவின் சொந்த இந்திய சமூக  வலைத்தளம்">
            <a:extLst>
              <a:ext uri="{FF2B5EF4-FFF2-40B4-BE49-F238E27FC236}">
                <a16:creationId xmlns:a16="http://schemas.microsoft.com/office/drawing/2014/main" id="{BBB9B7CD-9D4F-4E60-9756-762CBA265E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1050" y="0"/>
            <a:ext cx="50609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5955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93F61-7F33-4B7B-BECA-D7CAB51F2988}"/>
              </a:ext>
            </a:extLst>
          </p:cNvPr>
          <p:cNvSpPr>
            <a:spLocks noGrp="1"/>
          </p:cNvSpPr>
          <p:nvPr>
            <p:ph type="title"/>
          </p:nvPr>
        </p:nvSpPr>
        <p:spPr>
          <a:xfrm>
            <a:off x="1066800" y="356844"/>
            <a:ext cx="10058400" cy="671856"/>
          </a:xfrm>
        </p:spPr>
        <p:txBody>
          <a:bodyPr>
            <a:normAutofit/>
          </a:bodyPr>
          <a:lstStyle/>
          <a:p>
            <a:endParaRPr lang="en-CA"/>
          </a:p>
        </p:txBody>
      </p:sp>
      <p:pic>
        <p:nvPicPr>
          <p:cNvPr id="19458" name="Picture 2" descr="MAANIDAL - மானிடள்: தனிநாயக அடிகளார் நோக்கில் தமிழ்ப் பண்பாடும் அதன்  சிறப்புகளும்">
            <a:extLst>
              <a:ext uri="{FF2B5EF4-FFF2-40B4-BE49-F238E27FC236}">
                <a16:creationId xmlns:a16="http://schemas.microsoft.com/office/drawing/2014/main" id="{9B89B97D-965B-4C71-8BD4-F6633F9F5E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08814" y="1862471"/>
            <a:ext cx="6664779" cy="4638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2582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C9EF-237F-4A33-A652-47BA5A6655F6}"/>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D1CA9319-0C04-4339-BB16-1763124D3C08}"/>
              </a:ext>
            </a:extLst>
          </p:cNvPr>
          <p:cNvSpPr>
            <a:spLocks noGrp="1"/>
          </p:cNvSpPr>
          <p:nvPr>
            <p:ph idx="1"/>
          </p:nvPr>
        </p:nvSpPr>
        <p:spPr/>
        <p:txBody>
          <a:bodyPr/>
          <a:lstStyle/>
          <a:p>
            <a:endParaRPr lang="en-CA"/>
          </a:p>
        </p:txBody>
      </p:sp>
      <p:pic>
        <p:nvPicPr>
          <p:cNvPr id="9218" name="Picture 2" descr="மட்பாண்டம் கண்டுபிடிப்பு வரலாறு">
            <a:extLst>
              <a:ext uri="{FF2B5EF4-FFF2-40B4-BE49-F238E27FC236}">
                <a16:creationId xmlns:a16="http://schemas.microsoft.com/office/drawing/2014/main" id="{573C259D-F7D1-42C4-8915-01E1BBB9CA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80975"/>
            <a:ext cx="9753600" cy="649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64935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70CAC-9C35-40C3-B14A-3D0085F3C05C}"/>
              </a:ext>
            </a:extLst>
          </p:cNvPr>
          <p:cNvSpPr>
            <a:spLocks noGrp="1"/>
          </p:cNvSpPr>
          <p:nvPr>
            <p:ph type="title"/>
          </p:nvPr>
        </p:nvSpPr>
        <p:spPr/>
        <p:txBody>
          <a:bodyPr/>
          <a:lstStyle/>
          <a:p>
            <a:endParaRPr lang="en-CA"/>
          </a:p>
        </p:txBody>
      </p:sp>
      <p:pic>
        <p:nvPicPr>
          <p:cNvPr id="10242" name="Picture 2" descr="Benefits Of Cooking in Clay Pots: How to Cook In Earthen Pots?">
            <a:extLst>
              <a:ext uri="{FF2B5EF4-FFF2-40B4-BE49-F238E27FC236}">
                <a16:creationId xmlns:a16="http://schemas.microsoft.com/office/drawing/2014/main" id="{6099F0AF-97C5-44DD-8CCA-5EDAE59074C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34490" y="2014194"/>
            <a:ext cx="6628905" cy="440546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கல்லாதது உலகளவு - சமையலுக்கென்று களி மண் பானை, சட்டி, முட்டி போன்ற  உபகரணங்கள் உள்ளன. ஆனால் களி மண்ணால் செய்த Kettle பாவனையில் இருப்பது போல் ...">
            <a:extLst>
              <a:ext uri="{FF2B5EF4-FFF2-40B4-BE49-F238E27FC236}">
                <a16:creationId xmlns:a16="http://schemas.microsoft.com/office/drawing/2014/main" id="{213FEC6C-71F7-4EEB-93C3-1747ED4AD5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05" y="2014194"/>
            <a:ext cx="2371725" cy="192405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பானை - தமிழ் விக்சனரி">
            <a:extLst>
              <a:ext uri="{FF2B5EF4-FFF2-40B4-BE49-F238E27FC236}">
                <a16:creationId xmlns:a16="http://schemas.microsoft.com/office/drawing/2014/main" id="{31537F7F-3F12-415F-86BF-7EE86F9390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8552" y="3381081"/>
            <a:ext cx="2655938" cy="3038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1384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A5B49-BB88-452E-B27F-F1F89ECB0B4E}"/>
              </a:ext>
            </a:extLst>
          </p:cNvPr>
          <p:cNvSpPr>
            <a:spLocks noGrp="1"/>
          </p:cNvSpPr>
          <p:nvPr>
            <p:ph type="title"/>
          </p:nvPr>
        </p:nvSpPr>
        <p:spPr>
          <a:xfrm>
            <a:off x="461913" y="481772"/>
            <a:ext cx="4298623" cy="1978624"/>
          </a:xfrm>
        </p:spPr>
        <p:txBody>
          <a:bodyPr/>
          <a:lstStyle/>
          <a:p>
            <a:endParaRPr lang="en-CA"/>
          </a:p>
        </p:txBody>
      </p:sp>
      <p:pic>
        <p:nvPicPr>
          <p:cNvPr id="11266" name="Picture 2" descr="மண் பானை குக்கர் முதல் குழி பணியார சட்டி வரை.. அனைத்திலும் புதுமை..  நவீனயுகத்தில் மண் பாண்டத் தொழில் | Clay made utensils are manufacturing for  smart use - Tamil Oneindia">
            <a:extLst>
              <a:ext uri="{FF2B5EF4-FFF2-40B4-BE49-F238E27FC236}">
                <a16:creationId xmlns:a16="http://schemas.microsoft.com/office/drawing/2014/main" id="{95BE51E2-517D-4E21-B34C-EE65F2F2EE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1961" y="404468"/>
            <a:ext cx="7002152" cy="435041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பானை செய்யும் பட்டதாரி!- அரசின் விருது பெற்ற மண்பாண்டக் கலைஞர் | பானை  செய்யும் பட்டதாரி!- அரசின் விருது பெற்ற மண்பாண்டக் கலைஞர் - hindutamil.in">
            <a:extLst>
              <a:ext uri="{FF2B5EF4-FFF2-40B4-BE49-F238E27FC236}">
                <a16:creationId xmlns:a16="http://schemas.microsoft.com/office/drawing/2014/main" id="{E4412973-4252-4F09-AA3B-B5C94787651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7887" y="2603845"/>
            <a:ext cx="5141414" cy="384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1313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C888-60CB-4C35-9005-11A3BC3887A5}"/>
              </a:ext>
            </a:extLst>
          </p:cNvPr>
          <p:cNvSpPr>
            <a:spLocks noGrp="1"/>
          </p:cNvSpPr>
          <p:nvPr>
            <p:ph type="title"/>
          </p:nvPr>
        </p:nvSpPr>
        <p:spPr/>
        <p:txBody>
          <a:bodyPr/>
          <a:lstStyle/>
          <a:p>
            <a:endParaRPr lang="en-CA"/>
          </a:p>
        </p:txBody>
      </p:sp>
      <p:pic>
        <p:nvPicPr>
          <p:cNvPr id="12290" name="Picture 2" descr="பொங்கல் பண்டிகைக்கு மண்பானைகள் தயாரிப்பு பணி மும்முரம்; விலை கிடுகிடு |  Dinamalar Tamil News">
            <a:extLst>
              <a:ext uri="{FF2B5EF4-FFF2-40B4-BE49-F238E27FC236}">
                <a16:creationId xmlns:a16="http://schemas.microsoft.com/office/drawing/2014/main" id="{3E1295AD-E3A8-4085-BE7C-46292711ACC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250207" y="2555925"/>
            <a:ext cx="5592765" cy="3849687"/>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பானைகள் விற்பனை டல் | Dinamalar">
            <a:extLst>
              <a:ext uri="{FF2B5EF4-FFF2-40B4-BE49-F238E27FC236}">
                <a16:creationId xmlns:a16="http://schemas.microsoft.com/office/drawing/2014/main" id="{68BD0E9A-4CBA-4CAE-823D-D234AAFAEF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53" y="2631748"/>
            <a:ext cx="5476941" cy="3773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85009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B378E-CA78-4308-83BB-A03F2F9A0791}"/>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4136B973-BBA6-4396-970F-E5082C79B6A9}"/>
              </a:ext>
            </a:extLst>
          </p:cNvPr>
          <p:cNvSpPr>
            <a:spLocks noGrp="1"/>
          </p:cNvSpPr>
          <p:nvPr>
            <p:ph idx="1"/>
          </p:nvPr>
        </p:nvSpPr>
        <p:spPr/>
        <p:txBody>
          <a:bodyPr/>
          <a:lstStyle/>
          <a:p>
            <a:endParaRPr lang="en-CA"/>
          </a:p>
        </p:txBody>
      </p:sp>
      <p:pic>
        <p:nvPicPr>
          <p:cNvPr id="13314" name="Picture 2" descr="கோடை வெயிலின் தாக்கத்தால் மண் பானை விற்பனை அதிகரிப்பு | Increase in pottery  sales - hindutamil.in">
            <a:extLst>
              <a:ext uri="{FF2B5EF4-FFF2-40B4-BE49-F238E27FC236}">
                <a16:creationId xmlns:a16="http://schemas.microsoft.com/office/drawing/2014/main" id="{D85E39F3-6F81-42CB-9455-EE38C8A7F0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523360"/>
            <a:ext cx="9273225" cy="4972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54955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D7338-437D-47B6-9003-6E7069796879}"/>
              </a:ext>
            </a:extLst>
          </p:cNvPr>
          <p:cNvSpPr>
            <a:spLocks noGrp="1"/>
          </p:cNvSpPr>
          <p:nvPr>
            <p:ph type="title"/>
          </p:nvPr>
        </p:nvSpPr>
        <p:spPr>
          <a:xfrm>
            <a:off x="425777" y="405254"/>
            <a:ext cx="4617563" cy="1046474"/>
          </a:xfrm>
        </p:spPr>
        <p:txBody>
          <a:bodyPr/>
          <a:lstStyle/>
          <a:p>
            <a:endParaRPr lang="en-CA"/>
          </a:p>
        </p:txBody>
      </p:sp>
      <p:pic>
        <p:nvPicPr>
          <p:cNvPr id="15362" name="Picture 2" descr="கோடை வந்தாச்சு... மண்பானைகள் வருமா? | nakkheeran">
            <a:extLst>
              <a:ext uri="{FF2B5EF4-FFF2-40B4-BE49-F238E27FC236}">
                <a16:creationId xmlns:a16="http://schemas.microsoft.com/office/drawing/2014/main" id="{076659D5-F95C-4C9B-B32F-06560DE038F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12107" y="2603059"/>
            <a:ext cx="5132916" cy="3849687"/>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மண்ணை நினைவூட்டும் மனிதர்கள் ! புகைப்படக் கட்டுரை | வினவு">
            <a:extLst>
              <a:ext uri="{FF2B5EF4-FFF2-40B4-BE49-F238E27FC236}">
                <a16:creationId xmlns:a16="http://schemas.microsoft.com/office/drawing/2014/main" id="{B3264314-4668-49B3-91C0-0ADFBEFBEB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415" y="1451728"/>
            <a:ext cx="6667500" cy="500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74603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BAD71-1CC5-4663-AADD-879C2DAFEE9D}"/>
              </a:ext>
            </a:extLst>
          </p:cNvPr>
          <p:cNvSpPr>
            <a:spLocks noGrp="1"/>
          </p:cNvSpPr>
          <p:nvPr>
            <p:ph type="title"/>
          </p:nvPr>
        </p:nvSpPr>
        <p:spPr>
          <a:xfrm>
            <a:off x="1066800" y="372360"/>
            <a:ext cx="10058400" cy="768284"/>
          </a:xfrm>
        </p:spPr>
        <p:txBody>
          <a:bodyPr/>
          <a:lstStyle/>
          <a:p>
            <a:r>
              <a:rPr lang="en-CA"/>
              <a:t>முட்டை அடைக்கட்டல்  </a:t>
            </a:r>
          </a:p>
        </p:txBody>
      </p:sp>
      <p:pic>
        <p:nvPicPr>
          <p:cNvPr id="16386" name="Picture 2" descr="நாட்டு கோழி அடை வைக்கும் முறை">
            <a:extLst>
              <a:ext uri="{FF2B5EF4-FFF2-40B4-BE49-F238E27FC236}">
                <a16:creationId xmlns:a16="http://schemas.microsoft.com/office/drawing/2014/main" id="{C40C586F-7E20-4201-9070-5A3CE401FAF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1048" y="2103437"/>
            <a:ext cx="7790583" cy="4382203"/>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1000 egg Medium Size Incubator, A. P. Incubators | ID: 8892289955">
            <a:extLst>
              <a:ext uri="{FF2B5EF4-FFF2-40B4-BE49-F238E27FC236}">
                <a16:creationId xmlns:a16="http://schemas.microsoft.com/office/drawing/2014/main" id="{422799EC-9BC9-4890-8732-C2F4F94C16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5753" y="372360"/>
            <a:ext cx="4575198" cy="4575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28073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38F47-236F-4023-AAC3-31F8FE1BD1F9}"/>
              </a:ext>
            </a:extLst>
          </p:cNvPr>
          <p:cNvSpPr>
            <a:spLocks noGrp="1"/>
          </p:cNvSpPr>
          <p:nvPr>
            <p:ph type="title"/>
          </p:nvPr>
        </p:nvSpPr>
        <p:spPr>
          <a:xfrm>
            <a:off x="1066800" y="421752"/>
            <a:ext cx="10058400" cy="454941"/>
          </a:xfrm>
        </p:spPr>
        <p:txBody>
          <a:bodyPr>
            <a:normAutofit fontScale="90000"/>
          </a:bodyPr>
          <a:lstStyle/>
          <a:p>
            <a:endParaRPr lang="en-CA"/>
          </a:p>
        </p:txBody>
      </p:sp>
      <p:pic>
        <p:nvPicPr>
          <p:cNvPr id="14338" name="Picture 2" descr="Kayal on the Web - the community portal of Kayalpatnam">
            <a:extLst>
              <a:ext uri="{FF2B5EF4-FFF2-40B4-BE49-F238E27FC236}">
                <a16:creationId xmlns:a16="http://schemas.microsoft.com/office/drawing/2014/main" id="{746427E1-B2A6-4EFA-BB54-3DFD516B4F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71" y="2861026"/>
            <a:ext cx="4773105" cy="3575221"/>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oconut Shell Bowl With Spoon and fork (Eco friendly) – Qtrove">
            <a:extLst>
              <a:ext uri="{FF2B5EF4-FFF2-40B4-BE49-F238E27FC236}">
                <a16:creationId xmlns:a16="http://schemas.microsoft.com/office/drawing/2014/main" id="{258976E9-1020-4D1B-93F9-D8341A6E63F4}"/>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190288" y="1003858"/>
            <a:ext cx="2502914" cy="2502914"/>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Amazon.com: Akamino 4 Set Coconut Bowls with Spoons and Fork, 100% Natural  Handmade Kitchen Utensils Bowl Polished With Coconut Oil For Vegan Organic  Salad Smoothie : Home &amp;amp; Kitchen">
            <a:extLst>
              <a:ext uri="{FF2B5EF4-FFF2-40B4-BE49-F238E27FC236}">
                <a16:creationId xmlns:a16="http://schemas.microsoft.com/office/drawing/2014/main" id="{BED4F913-663B-4E2E-9481-9906E9508D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771" y="1003858"/>
            <a:ext cx="2731517" cy="2502914"/>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Coconut Spoon - The Design Collective Store">
            <a:extLst>
              <a:ext uri="{FF2B5EF4-FFF2-40B4-BE49-F238E27FC236}">
                <a16:creationId xmlns:a16="http://schemas.microsoft.com/office/drawing/2014/main" id="{CEE54ADD-4459-4495-A610-78D54A62FC2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6356"/>
          <a:stretch/>
        </p:blipFill>
        <p:spPr bwMode="auto">
          <a:xfrm>
            <a:off x="7486305" y="3023647"/>
            <a:ext cx="4246924" cy="341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52179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6AB1-4416-4501-A747-7E0457BA4AA3}"/>
              </a:ext>
            </a:extLst>
          </p:cNvPr>
          <p:cNvSpPr>
            <a:spLocks noGrp="1"/>
          </p:cNvSpPr>
          <p:nvPr>
            <p:ph type="title"/>
          </p:nvPr>
        </p:nvSpPr>
        <p:spPr>
          <a:xfrm>
            <a:off x="1066800" y="384062"/>
            <a:ext cx="10058400" cy="565720"/>
          </a:xfrm>
        </p:spPr>
        <p:txBody>
          <a:bodyPr>
            <a:normAutofit fontScale="90000"/>
          </a:bodyPr>
          <a:lstStyle/>
          <a:p>
            <a:endParaRPr lang="en-CA"/>
          </a:p>
        </p:txBody>
      </p:sp>
      <p:pic>
        <p:nvPicPr>
          <p:cNvPr id="16386" name="Picture 2" descr="download (7)">
            <a:extLst>
              <a:ext uri="{FF2B5EF4-FFF2-40B4-BE49-F238E27FC236}">
                <a16:creationId xmlns:a16="http://schemas.microsoft.com/office/drawing/2014/main" id="{77D592F8-BDCD-4723-B6BC-C50993BF27C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212" t="1036" r="1893" b="36092"/>
          <a:stretch/>
        </p:blipFill>
        <p:spPr bwMode="auto">
          <a:xfrm>
            <a:off x="359226" y="2285704"/>
            <a:ext cx="4441373" cy="4188235"/>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s (7)">
            <a:extLst>
              <a:ext uri="{FF2B5EF4-FFF2-40B4-BE49-F238E27FC236}">
                <a16:creationId xmlns:a16="http://schemas.microsoft.com/office/drawing/2014/main" id="{FFF00870-651D-4DD7-BC76-09F92FDD11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254633"/>
            <a:ext cx="7032174" cy="4219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75695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1DA26-54AB-41F6-8C33-6AD2D2F29402}"/>
              </a:ext>
            </a:extLst>
          </p:cNvPr>
          <p:cNvSpPr>
            <a:spLocks noGrp="1"/>
          </p:cNvSpPr>
          <p:nvPr>
            <p:ph type="title"/>
          </p:nvPr>
        </p:nvSpPr>
        <p:spPr>
          <a:xfrm>
            <a:off x="1066800" y="642594"/>
            <a:ext cx="10058400" cy="729006"/>
          </a:xfrm>
        </p:spPr>
        <p:txBody>
          <a:bodyPr/>
          <a:lstStyle/>
          <a:p>
            <a:endParaRPr lang="en-CA"/>
          </a:p>
        </p:txBody>
      </p:sp>
      <p:pic>
        <p:nvPicPr>
          <p:cNvPr id="17410" name="Picture 2" descr="download (8)">
            <a:extLst>
              <a:ext uri="{FF2B5EF4-FFF2-40B4-BE49-F238E27FC236}">
                <a16:creationId xmlns:a16="http://schemas.microsoft.com/office/drawing/2014/main" id="{AAD9BCD0-E18C-44A3-AE8D-B1897216915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1514" y="684086"/>
            <a:ext cx="7852002" cy="5881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09910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0D8E4-CE5D-4649-8B39-810178B2BFD0}"/>
              </a:ext>
            </a:extLst>
          </p:cNvPr>
          <p:cNvSpPr>
            <a:spLocks noGrp="1"/>
          </p:cNvSpPr>
          <p:nvPr>
            <p:ph type="title"/>
          </p:nvPr>
        </p:nvSpPr>
        <p:spPr>
          <a:xfrm>
            <a:off x="405353" y="366368"/>
            <a:ext cx="11445809" cy="811983"/>
          </a:xfrm>
        </p:spPr>
        <p:txBody>
          <a:bodyPr>
            <a:normAutofit/>
          </a:bodyPr>
          <a:lstStyle/>
          <a:p>
            <a:pPr algn="ctr"/>
            <a:r>
              <a:rPr lang="en-CA" sz="2800"/>
              <a:t>கீழடியில் மிகப்பழங்காலத்துப் பொருட்கள்</a:t>
            </a:r>
          </a:p>
        </p:txBody>
      </p:sp>
      <p:pic>
        <p:nvPicPr>
          <p:cNvPr id="17410" name="Picture 2" descr="Why does Keeladi excavation not get funding? - Article | ATG">
            <a:extLst>
              <a:ext uri="{FF2B5EF4-FFF2-40B4-BE49-F238E27FC236}">
                <a16:creationId xmlns:a16="http://schemas.microsoft.com/office/drawing/2014/main" id="{19ED17C1-BABF-453C-A8A8-9F102C1A8AE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02429" y="1272561"/>
            <a:ext cx="8748733" cy="5219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15583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78D91-4FF9-4DE5-95DF-483323CEE030}"/>
              </a:ext>
            </a:extLst>
          </p:cNvPr>
          <p:cNvSpPr>
            <a:spLocks noGrp="1"/>
          </p:cNvSpPr>
          <p:nvPr>
            <p:ph type="title"/>
          </p:nvPr>
        </p:nvSpPr>
        <p:spPr>
          <a:xfrm>
            <a:off x="1066800" y="470890"/>
            <a:ext cx="10058400" cy="434366"/>
          </a:xfrm>
        </p:spPr>
        <p:txBody>
          <a:bodyPr>
            <a:normAutofit fontScale="90000"/>
          </a:bodyPr>
          <a:lstStyle/>
          <a:p>
            <a:r>
              <a:rPr lang="en-CA"/>
              <a:t>சிந்துவெளி அகழ்வாய்பவு</a:t>
            </a:r>
          </a:p>
        </p:txBody>
      </p:sp>
      <p:pic>
        <p:nvPicPr>
          <p:cNvPr id="10242" name="Picture 2" descr="New details revealed about Indus Valley Civilization: Why did these people  disappear? - Education Today News">
            <a:extLst>
              <a:ext uri="{FF2B5EF4-FFF2-40B4-BE49-F238E27FC236}">
                <a16:creationId xmlns:a16="http://schemas.microsoft.com/office/drawing/2014/main" id="{E297F9D1-8D9D-4588-8559-38BC35B5980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42155" y="2405025"/>
            <a:ext cx="7334250" cy="412432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சிந்துவெளி சாடிகள்... - சிந்துவெளி குயவர் பண்பாட்டு நகரம் | Facebook">
            <a:extLst>
              <a:ext uri="{FF2B5EF4-FFF2-40B4-BE49-F238E27FC236}">
                <a16:creationId xmlns:a16="http://schemas.microsoft.com/office/drawing/2014/main" id="{CC24B48B-328B-4516-B565-1A40C4163F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95" y="3685390"/>
            <a:ext cx="4212522" cy="281856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ஜான் மார்ஷல் உலகுக்கு அறிவித்த சிந்துவெளிப் பண்பாடும் ஆய்வுக் கூறுகளும் -  Madras Review">
            <a:extLst>
              <a:ext uri="{FF2B5EF4-FFF2-40B4-BE49-F238E27FC236}">
                <a16:creationId xmlns:a16="http://schemas.microsoft.com/office/drawing/2014/main" id="{B3B96BEC-9D2A-413C-B3DC-99163175A7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595" y="1175716"/>
            <a:ext cx="4314122" cy="2825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30964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74DD1-37D5-44A3-833C-61E6739B92E0}"/>
              </a:ext>
            </a:extLst>
          </p:cNvPr>
          <p:cNvSpPr>
            <a:spLocks noGrp="1"/>
          </p:cNvSpPr>
          <p:nvPr>
            <p:ph type="title"/>
          </p:nvPr>
        </p:nvSpPr>
        <p:spPr/>
        <p:txBody>
          <a:bodyPr/>
          <a:lstStyle/>
          <a:p>
            <a:endParaRPr lang="en-CA"/>
          </a:p>
        </p:txBody>
      </p:sp>
      <p:pic>
        <p:nvPicPr>
          <p:cNvPr id="18434" name="Picture 2">
            <a:extLst>
              <a:ext uri="{FF2B5EF4-FFF2-40B4-BE49-F238E27FC236}">
                <a16:creationId xmlns:a16="http://schemas.microsoft.com/office/drawing/2014/main" id="{3CE2E72F-6B1A-45D6-AFA4-2BE63695656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581422" y="0"/>
            <a:ext cx="3453025" cy="6150703"/>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a:extLst>
              <a:ext uri="{FF2B5EF4-FFF2-40B4-BE49-F238E27FC236}">
                <a16:creationId xmlns:a16="http://schemas.microsoft.com/office/drawing/2014/main" id="{052D12F0-8A93-4E0C-9C47-1A3BF61A25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4576" y="2238375"/>
            <a:ext cx="5293249" cy="4214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52442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5175A-1746-47BB-A376-5E6062B02F6F}"/>
              </a:ext>
            </a:extLst>
          </p:cNvPr>
          <p:cNvSpPr>
            <a:spLocks noGrp="1"/>
          </p:cNvSpPr>
          <p:nvPr>
            <p:ph type="title"/>
          </p:nvPr>
        </p:nvSpPr>
        <p:spPr>
          <a:xfrm>
            <a:off x="1066800" y="447040"/>
            <a:ext cx="10058400" cy="447040"/>
          </a:xfrm>
        </p:spPr>
        <p:txBody>
          <a:bodyPr>
            <a:normAutofit fontScale="90000"/>
          </a:bodyPr>
          <a:lstStyle/>
          <a:p>
            <a:r>
              <a:rPr lang="en-CA"/>
              <a:t>சிந்து சரஸ்வதி நதி நாகரிகம்</a:t>
            </a:r>
          </a:p>
        </p:txBody>
      </p:sp>
      <p:pic>
        <p:nvPicPr>
          <p:cNvPr id="11266" name="Picture 2" descr="சிந்து சரஸ்வதி நதி நாகரிகம் - New Indian-Chennai News &amp;amp; More">
            <a:extLst>
              <a:ext uri="{FF2B5EF4-FFF2-40B4-BE49-F238E27FC236}">
                <a16:creationId xmlns:a16="http://schemas.microsoft.com/office/drawing/2014/main" id="{FF31D4E1-2E28-4C68-9BDF-550B5E83B74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60800" y="1775811"/>
            <a:ext cx="7878659" cy="482567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nanda Vikatan - 02 October 2019 - சிந்து சமவெளி முதல் கீழடி வரை... தடம்  பதிக்கும் தமிழர் வரலாறு | Sindhu Samaveli and Keezhadi excavation history -  Vikatan">
            <a:extLst>
              <a:ext uri="{FF2B5EF4-FFF2-40B4-BE49-F238E27FC236}">
                <a16:creationId xmlns:a16="http://schemas.microsoft.com/office/drawing/2014/main" id="{D79CE3FC-E890-4374-BC3D-FA5DF82796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818" r="21747"/>
          <a:stretch/>
        </p:blipFill>
        <p:spPr bwMode="auto">
          <a:xfrm>
            <a:off x="277586" y="1775810"/>
            <a:ext cx="4278085" cy="4825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78944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B03A0-90B1-4E18-A38A-783EA742357C}"/>
              </a:ext>
            </a:extLst>
          </p:cNvPr>
          <p:cNvSpPr>
            <a:spLocks noGrp="1"/>
          </p:cNvSpPr>
          <p:nvPr>
            <p:ph type="title"/>
          </p:nvPr>
        </p:nvSpPr>
        <p:spPr/>
        <p:txBody>
          <a:bodyPr/>
          <a:lstStyle/>
          <a:p>
            <a:endParaRPr lang="en-CA"/>
          </a:p>
        </p:txBody>
      </p:sp>
      <p:pic>
        <p:nvPicPr>
          <p:cNvPr id="19458" name="Picture 2">
            <a:extLst>
              <a:ext uri="{FF2B5EF4-FFF2-40B4-BE49-F238E27FC236}">
                <a16:creationId xmlns:a16="http://schemas.microsoft.com/office/drawing/2014/main" id="{18B2926D-99E8-44B6-B410-AB57B580FAE7}"/>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0358"/>
          <a:stretch/>
        </p:blipFill>
        <p:spPr bwMode="auto">
          <a:xfrm>
            <a:off x="6815579" y="1714001"/>
            <a:ext cx="4976578" cy="4748172"/>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a:extLst>
              <a:ext uri="{FF2B5EF4-FFF2-40B4-BE49-F238E27FC236}">
                <a16:creationId xmlns:a16="http://schemas.microsoft.com/office/drawing/2014/main" id="{FCB850F5-EA4D-4C41-976C-0A63732191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43" y="1714000"/>
            <a:ext cx="6330895" cy="4748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44684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5F5EB-2DE2-462D-BB43-1AFA5E901B5B}"/>
              </a:ext>
            </a:extLst>
          </p:cNvPr>
          <p:cNvSpPr>
            <a:spLocks noGrp="1"/>
          </p:cNvSpPr>
          <p:nvPr>
            <p:ph type="title"/>
          </p:nvPr>
        </p:nvSpPr>
        <p:spPr>
          <a:xfrm>
            <a:off x="609600" y="284480"/>
            <a:ext cx="4331511" cy="751840"/>
          </a:xfrm>
        </p:spPr>
        <p:txBody>
          <a:bodyPr>
            <a:normAutofit/>
          </a:bodyPr>
          <a:lstStyle/>
          <a:p>
            <a:r>
              <a:rPr lang="en-CA"/>
              <a:t>சிந்துவெளி  </a:t>
            </a:r>
          </a:p>
        </p:txBody>
      </p:sp>
      <p:pic>
        <p:nvPicPr>
          <p:cNvPr id="1026" name="Picture 2" descr="ஜல்லிக்கட்டு வரலாறு">
            <a:extLst>
              <a:ext uri="{FF2B5EF4-FFF2-40B4-BE49-F238E27FC236}">
                <a16:creationId xmlns:a16="http://schemas.microsoft.com/office/drawing/2014/main" id="{748DE259-3AEE-4FB7-B030-80F0460626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1111" y="1361440"/>
            <a:ext cx="6702249" cy="50266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9C231A2-1D59-4722-87F8-B4FBFD5024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626" y="1361440"/>
            <a:ext cx="5272239" cy="5026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607456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00B34-565E-47CD-826C-36CA4C4EA079}"/>
              </a:ext>
            </a:extLst>
          </p:cNvPr>
          <p:cNvSpPr>
            <a:spLocks noGrp="1"/>
          </p:cNvSpPr>
          <p:nvPr>
            <p:ph type="title"/>
          </p:nvPr>
        </p:nvSpPr>
        <p:spPr>
          <a:xfrm>
            <a:off x="1066800" y="347318"/>
            <a:ext cx="10058400" cy="689002"/>
          </a:xfrm>
        </p:spPr>
        <p:txBody>
          <a:bodyPr>
            <a:normAutofit/>
          </a:bodyPr>
          <a:lstStyle/>
          <a:p>
            <a:endParaRPr lang="en-CA"/>
          </a:p>
        </p:txBody>
      </p:sp>
      <p:pic>
        <p:nvPicPr>
          <p:cNvPr id="2050" name="Picture 2" descr="Kotravai news">
            <a:extLst>
              <a:ext uri="{FF2B5EF4-FFF2-40B4-BE49-F238E27FC236}">
                <a16:creationId xmlns:a16="http://schemas.microsoft.com/office/drawing/2014/main" id="{F5DB5A23-8DDD-4FDA-86B9-0DD94707039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26816" y="2014194"/>
            <a:ext cx="6423554" cy="44964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769EE22-E72A-4DE2-81F5-74E1F396E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630" y="1749094"/>
            <a:ext cx="5272239" cy="5026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74625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3388B-70F1-485A-A902-A67559DB2A15}"/>
              </a:ext>
            </a:extLst>
          </p:cNvPr>
          <p:cNvSpPr>
            <a:spLocks noGrp="1"/>
          </p:cNvSpPr>
          <p:nvPr>
            <p:ph type="title"/>
          </p:nvPr>
        </p:nvSpPr>
        <p:spPr/>
        <p:txBody>
          <a:bodyPr/>
          <a:lstStyle/>
          <a:p>
            <a:r>
              <a:rPr lang="en-CA"/>
              <a:t>நரபலி</a:t>
            </a:r>
          </a:p>
        </p:txBody>
      </p:sp>
      <p:pic>
        <p:nvPicPr>
          <p:cNvPr id="3074" name="Picture 2" descr="சிந்து சமவெளி &amp;amp; எகிப்தில் நரபலி | Tamil and Vedas">
            <a:extLst>
              <a:ext uri="{FF2B5EF4-FFF2-40B4-BE49-F238E27FC236}">
                <a16:creationId xmlns:a16="http://schemas.microsoft.com/office/drawing/2014/main" id="{6D5B37AF-D6E6-4104-B8C4-F1303EDB098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4076" y="2183224"/>
            <a:ext cx="4428084" cy="4441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39492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8C084-3F97-4D9F-A7D1-FF1C0D66495E}"/>
              </a:ext>
            </a:extLst>
          </p:cNvPr>
          <p:cNvSpPr>
            <a:spLocks noGrp="1"/>
          </p:cNvSpPr>
          <p:nvPr>
            <p:ph type="title"/>
          </p:nvPr>
        </p:nvSpPr>
        <p:spPr/>
        <p:txBody>
          <a:bodyPr/>
          <a:lstStyle/>
          <a:p>
            <a:endParaRPr lang="en-CA"/>
          </a:p>
        </p:txBody>
      </p:sp>
      <p:pic>
        <p:nvPicPr>
          <p:cNvPr id="4098" name="Picture 2" descr="ஈழம்-சிவபூமி - சிந்துவெளி நாகரிகம் தமிழ் நாகரிகமா? அதை... | Facebook">
            <a:extLst>
              <a:ext uri="{FF2B5EF4-FFF2-40B4-BE49-F238E27FC236}">
                <a16:creationId xmlns:a16="http://schemas.microsoft.com/office/drawing/2014/main" id="{6F9964BA-0FBB-4AC4-893F-FD96610C346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1637" y="2181224"/>
            <a:ext cx="11343324" cy="4034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51256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0221-B7C1-4EB4-80B9-4A6E0960E875}"/>
              </a:ext>
            </a:extLst>
          </p:cNvPr>
          <p:cNvSpPr>
            <a:spLocks noGrp="1"/>
          </p:cNvSpPr>
          <p:nvPr>
            <p:ph type="title"/>
          </p:nvPr>
        </p:nvSpPr>
        <p:spPr>
          <a:xfrm>
            <a:off x="1087120" y="419074"/>
            <a:ext cx="7995920" cy="840766"/>
          </a:xfrm>
        </p:spPr>
        <p:txBody>
          <a:bodyPr/>
          <a:lstStyle/>
          <a:p>
            <a:endParaRPr lang="en-CA"/>
          </a:p>
        </p:txBody>
      </p:sp>
      <p:pic>
        <p:nvPicPr>
          <p:cNvPr id="5122" name="Picture 2" descr="சிந்துவெளி நாகரிகம் எழுத்தும் எண்ணங்களும்">
            <a:extLst>
              <a:ext uri="{FF2B5EF4-FFF2-40B4-BE49-F238E27FC236}">
                <a16:creationId xmlns:a16="http://schemas.microsoft.com/office/drawing/2014/main" id="{59541344-6A7D-4900-AFFB-188F59BE563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6080" y="244929"/>
            <a:ext cx="7432797" cy="619399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சிந்துவெளி நாகரிகம் எழுத்தும் எண்ணங்களும்">
            <a:extLst>
              <a:ext uri="{FF2B5EF4-FFF2-40B4-BE49-F238E27FC236}">
                <a16:creationId xmlns:a16="http://schemas.microsoft.com/office/drawing/2014/main" id="{B246CF9C-500C-42B5-B810-63E3883A12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6585" y="2329947"/>
            <a:ext cx="5879336" cy="4108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67381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6997-E179-4A2D-94DE-74FC5270DDF8}"/>
              </a:ext>
            </a:extLst>
          </p:cNvPr>
          <p:cNvSpPr>
            <a:spLocks noGrp="1"/>
          </p:cNvSpPr>
          <p:nvPr>
            <p:ph type="title"/>
          </p:nvPr>
        </p:nvSpPr>
        <p:spPr/>
        <p:txBody>
          <a:bodyPr/>
          <a:lstStyle/>
          <a:p>
            <a:endParaRPr lang="en-CA"/>
          </a:p>
        </p:txBody>
      </p:sp>
      <p:pic>
        <p:nvPicPr>
          <p:cNvPr id="6146" name="Picture 2" descr="சிந்து எழுத்துச் சிக்கலுக்குத் தீர்வு">
            <a:extLst>
              <a:ext uri="{FF2B5EF4-FFF2-40B4-BE49-F238E27FC236}">
                <a16:creationId xmlns:a16="http://schemas.microsoft.com/office/drawing/2014/main" id="{50A84F11-4CAF-41FB-A581-8443980719F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6559" y="642595"/>
            <a:ext cx="11600509" cy="573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57311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C4F86-E228-42EA-8A23-3DA6E4BAA50E}"/>
              </a:ext>
            </a:extLst>
          </p:cNvPr>
          <p:cNvSpPr>
            <a:spLocks noGrp="1"/>
          </p:cNvSpPr>
          <p:nvPr>
            <p:ph type="title"/>
          </p:nvPr>
        </p:nvSpPr>
        <p:spPr>
          <a:xfrm>
            <a:off x="1066800" y="439394"/>
            <a:ext cx="10058400" cy="576606"/>
          </a:xfrm>
        </p:spPr>
        <p:txBody>
          <a:bodyPr>
            <a:normAutofit fontScale="90000"/>
          </a:bodyPr>
          <a:lstStyle/>
          <a:p>
            <a:endParaRPr lang="en-CA"/>
          </a:p>
        </p:txBody>
      </p:sp>
      <p:pic>
        <p:nvPicPr>
          <p:cNvPr id="7170" name="Picture 2" descr="சிந்து எழுத்துச் சிக்கலுக்குத் தீர்வு">
            <a:extLst>
              <a:ext uri="{FF2B5EF4-FFF2-40B4-BE49-F238E27FC236}">
                <a16:creationId xmlns:a16="http://schemas.microsoft.com/office/drawing/2014/main" id="{4C82F4D7-AB61-4E5F-B797-FCF3049552F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0721" y="1266190"/>
            <a:ext cx="11370558" cy="249301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சிந்துவெளி: அண்மைக் கால முயற்சிகள் – சொல்வனம் | இதழ் 259 | 28 நவ. 2021">
            <a:extLst>
              <a:ext uri="{FF2B5EF4-FFF2-40B4-BE49-F238E27FC236}">
                <a16:creationId xmlns:a16="http://schemas.microsoft.com/office/drawing/2014/main" id="{8657A04E-93D0-4B1A-997C-4FCD6CD828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721" y="3925597"/>
            <a:ext cx="7710340" cy="2493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38274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4FB8A-5DC8-469E-A9CD-D1C2F5F8EB77}"/>
              </a:ext>
            </a:extLst>
          </p:cNvPr>
          <p:cNvSpPr>
            <a:spLocks noGrp="1"/>
          </p:cNvSpPr>
          <p:nvPr>
            <p:ph type="title"/>
          </p:nvPr>
        </p:nvSpPr>
        <p:spPr>
          <a:xfrm>
            <a:off x="1066800" y="642594"/>
            <a:ext cx="4663440" cy="1371600"/>
          </a:xfrm>
        </p:spPr>
        <p:txBody>
          <a:bodyPr/>
          <a:lstStyle/>
          <a:p>
            <a:endParaRPr lang="en-CA"/>
          </a:p>
        </p:txBody>
      </p:sp>
      <p:pic>
        <p:nvPicPr>
          <p:cNvPr id="8194" name="Picture 2" descr="சிந்துவெளி குயவர் பண்பாட்டு நகரம் - Posts | Facebook">
            <a:extLst>
              <a:ext uri="{FF2B5EF4-FFF2-40B4-BE49-F238E27FC236}">
                <a16:creationId xmlns:a16="http://schemas.microsoft.com/office/drawing/2014/main" id="{A2C651BA-3CD0-40D5-8C84-6C423BEB630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1171" y="-832757"/>
            <a:ext cx="8786891" cy="7355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78680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28E56-0D1A-43E5-9E32-9190268420E2}"/>
              </a:ext>
            </a:extLst>
          </p:cNvPr>
          <p:cNvSpPr>
            <a:spLocks noGrp="1"/>
          </p:cNvSpPr>
          <p:nvPr>
            <p:ph type="title"/>
          </p:nvPr>
        </p:nvSpPr>
        <p:spPr>
          <a:xfrm>
            <a:off x="1066800" y="304620"/>
            <a:ext cx="10058400" cy="685800"/>
          </a:xfrm>
        </p:spPr>
        <p:txBody>
          <a:bodyPr/>
          <a:lstStyle/>
          <a:p>
            <a:endParaRPr lang="en-CA"/>
          </a:p>
        </p:txBody>
      </p:sp>
      <p:pic>
        <p:nvPicPr>
          <p:cNvPr id="9218" name="Picture 2" descr="எழுத்தின் கதை அல்லது வரலாறு&amp;#39;/பகுதி:03 ~ Theebam.com">
            <a:extLst>
              <a:ext uri="{FF2B5EF4-FFF2-40B4-BE49-F238E27FC236}">
                <a16:creationId xmlns:a16="http://schemas.microsoft.com/office/drawing/2014/main" id="{301AB748-F15F-4FAB-8C10-CC919E53D56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60160" y="1328394"/>
            <a:ext cx="5445760" cy="522498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சிந்துவெளி முத்திரை - தமிழ் விக்கிப்பீடியா">
            <a:extLst>
              <a:ext uri="{FF2B5EF4-FFF2-40B4-BE49-F238E27FC236}">
                <a16:creationId xmlns:a16="http://schemas.microsoft.com/office/drawing/2014/main" id="{1FDD31F5-4DBC-4982-AF87-00674D437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080" y="1328394"/>
            <a:ext cx="5974080" cy="5224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62876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F558F-7AAF-42C9-9035-DADD03E75C28}"/>
              </a:ext>
            </a:extLst>
          </p:cNvPr>
          <p:cNvSpPr>
            <a:spLocks noGrp="1"/>
          </p:cNvSpPr>
          <p:nvPr>
            <p:ph type="title"/>
          </p:nvPr>
        </p:nvSpPr>
        <p:spPr/>
        <p:txBody>
          <a:bodyPr/>
          <a:lstStyle/>
          <a:p>
            <a:endParaRPr lang="en-CA"/>
          </a:p>
        </p:txBody>
      </p:sp>
      <p:pic>
        <p:nvPicPr>
          <p:cNvPr id="8194" name="Picture 2" descr="தமிழகத்தின் பாரம்பரிய விளையாட்டுகள் யாவை? - Quora">
            <a:extLst>
              <a:ext uri="{FF2B5EF4-FFF2-40B4-BE49-F238E27FC236}">
                <a16:creationId xmlns:a16="http://schemas.microsoft.com/office/drawing/2014/main" id="{1BAF33B1-7EEC-4F4D-9E1B-1E260C8F79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561975"/>
            <a:ext cx="10287000" cy="573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86662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66ED7-9741-4400-A303-69CCAB258808}"/>
              </a:ext>
            </a:extLst>
          </p:cNvPr>
          <p:cNvSpPr>
            <a:spLocks noGrp="1"/>
          </p:cNvSpPr>
          <p:nvPr>
            <p:ph type="title"/>
          </p:nvPr>
        </p:nvSpPr>
        <p:spPr>
          <a:xfrm>
            <a:off x="388070" y="423003"/>
            <a:ext cx="4743290" cy="537772"/>
          </a:xfrm>
        </p:spPr>
        <p:txBody>
          <a:bodyPr>
            <a:normAutofit/>
          </a:bodyPr>
          <a:lstStyle/>
          <a:p>
            <a:r>
              <a:rPr lang="en-CA" sz="2400"/>
              <a:t>https://youtu.be/Zca9eV36guU</a:t>
            </a:r>
          </a:p>
        </p:txBody>
      </p:sp>
      <p:pic>
        <p:nvPicPr>
          <p:cNvPr id="9218" name="Picture 2" descr="The World Unknown Secrets!!!: பாரம்பரிய விளையாட்டுகள்.....">
            <a:extLst>
              <a:ext uri="{FF2B5EF4-FFF2-40B4-BE49-F238E27FC236}">
                <a16:creationId xmlns:a16="http://schemas.microsoft.com/office/drawing/2014/main" id="{29CD36BB-AB38-459E-B8DC-A49B78CFA9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9777" y="3285685"/>
            <a:ext cx="6432223" cy="351619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மறக்க முடியாத மறைந்து போன குழந்தை பருவ விளையாட்டுக்கள்!!! | Unforgettable  Tamilnadu Childhood Traditional Games - Tamil BoldSky">
            <a:extLst>
              <a:ext uri="{FF2B5EF4-FFF2-40B4-BE49-F238E27FC236}">
                <a16:creationId xmlns:a16="http://schemas.microsoft.com/office/drawing/2014/main" id="{2F993BBE-0650-4CDF-9183-3D23CAE45C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9345" y="395483"/>
            <a:ext cx="4122656" cy="289020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தமிழர் பாரம்பரிய விளையாட்டுக்கள் (Tamil People Traditional Games) –  GIRIDHARAN">
            <a:extLst>
              <a:ext uri="{FF2B5EF4-FFF2-40B4-BE49-F238E27FC236}">
                <a16:creationId xmlns:a16="http://schemas.microsoft.com/office/drawing/2014/main" id="{1E6A295A-75E3-4E4C-91EF-93A2695219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1362" y="414019"/>
            <a:ext cx="2937981" cy="2890201"/>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குழந்தைகளுக்கான பாரம்பரிய விளையாட்டுக்களும்... அதனால் கிடைக்கும்  நன்மைகளும்... || Traditional games for kids and the benefits">
            <a:extLst>
              <a:ext uri="{FF2B5EF4-FFF2-40B4-BE49-F238E27FC236}">
                <a16:creationId xmlns:a16="http://schemas.microsoft.com/office/drawing/2014/main" id="{E5B35945-EDC8-4C11-ACA1-19C5E6D1FA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779" y="2686639"/>
            <a:ext cx="5401996" cy="411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65901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257B2-B268-499F-82CF-5383161830A5}"/>
              </a:ext>
            </a:extLst>
          </p:cNvPr>
          <p:cNvSpPr>
            <a:spLocks noGrp="1"/>
          </p:cNvSpPr>
          <p:nvPr>
            <p:ph type="title"/>
          </p:nvPr>
        </p:nvSpPr>
        <p:spPr>
          <a:xfrm>
            <a:off x="1066800" y="642594"/>
            <a:ext cx="10058400" cy="614706"/>
          </a:xfrm>
        </p:spPr>
        <p:txBody>
          <a:bodyPr>
            <a:normAutofit fontScale="90000"/>
          </a:bodyPr>
          <a:lstStyle/>
          <a:p>
            <a:pPr algn="ctr"/>
            <a:r>
              <a:rPr lang="en-CA"/>
              <a:t>கூட்டுக் குடும்பம்</a:t>
            </a:r>
          </a:p>
        </p:txBody>
      </p:sp>
      <p:pic>
        <p:nvPicPr>
          <p:cNvPr id="6146" name="Picture 2" descr="Concept of Joint Families - Significant part of Indian Culture">
            <a:extLst>
              <a:ext uri="{FF2B5EF4-FFF2-40B4-BE49-F238E27FC236}">
                <a16:creationId xmlns:a16="http://schemas.microsoft.com/office/drawing/2014/main" id="{AE445631-D202-4125-A6AE-F6DEAAF5610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2986" y="470590"/>
            <a:ext cx="9056914" cy="5977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85188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768B0-6439-465D-9EF5-F1C970E87A13}"/>
              </a:ext>
            </a:extLst>
          </p:cNvPr>
          <p:cNvSpPr>
            <a:spLocks noGrp="1"/>
          </p:cNvSpPr>
          <p:nvPr>
            <p:ph type="title"/>
          </p:nvPr>
        </p:nvSpPr>
        <p:spPr>
          <a:xfrm>
            <a:off x="1066800" y="415017"/>
            <a:ext cx="10058400" cy="662670"/>
          </a:xfrm>
        </p:spPr>
        <p:txBody>
          <a:bodyPr/>
          <a:lstStyle/>
          <a:p>
            <a:r>
              <a:rPr lang="en-CA"/>
              <a:t>இந்திய நடனங்கள்</a:t>
            </a:r>
          </a:p>
        </p:txBody>
      </p:sp>
      <p:pic>
        <p:nvPicPr>
          <p:cNvPr id="7170" name="Picture 2">
            <a:extLst>
              <a:ext uri="{FF2B5EF4-FFF2-40B4-BE49-F238E27FC236}">
                <a16:creationId xmlns:a16="http://schemas.microsoft.com/office/drawing/2014/main" id="{81305F58-5DF6-48D9-90F3-4BF1BE33573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1257" y="1402897"/>
            <a:ext cx="7560129" cy="504008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Bharatnatyam, Dances of India">
            <a:extLst>
              <a:ext uri="{FF2B5EF4-FFF2-40B4-BE49-F238E27FC236}">
                <a16:creationId xmlns:a16="http://schemas.microsoft.com/office/drawing/2014/main" id="{B08B329E-ABE1-4BE9-BD4E-8B6F9CBCE3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761" r="11609"/>
          <a:stretch/>
        </p:blipFill>
        <p:spPr bwMode="auto">
          <a:xfrm>
            <a:off x="7821386" y="309008"/>
            <a:ext cx="3989614" cy="6239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69066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A950-2919-4824-8AE9-17AD0F1AA5C0}"/>
              </a:ext>
            </a:extLst>
          </p:cNvPr>
          <p:cNvSpPr>
            <a:spLocks noGrp="1"/>
          </p:cNvSpPr>
          <p:nvPr>
            <p:ph type="title"/>
          </p:nvPr>
        </p:nvSpPr>
        <p:spPr/>
        <p:txBody>
          <a:bodyPr/>
          <a:lstStyle/>
          <a:p>
            <a:r>
              <a:rPr lang="en-CA"/>
              <a:t> கதக்-         கதகளி </a:t>
            </a:r>
          </a:p>
        </p:txBody>
      </p:sp>
      <p:pic>
        <p:nvPicPr>
          <p:cNvPr id="8194" name="Picture 2" descr="Kathak,  Dances of India">
            <a:extLst>
              <a:ext uri="{FF2B5EF4-FFF2-40B4-BE49-F238E27FC236}">
                <a16:creationId xmlns:a16="http://schemas.microsoft.com/office/drawing/2014/main" id="{1F404F08-7B57-4355-B752-DB8B88EA196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4707" y="1897005"/>
            <a:ext cx="6739236" cy="467949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Kathakali, Dances of India">
            <a:extLst>
              <a:ext uri="{FF2B5EF4-FFF2-40B4-BE49-F238E27FC236}">
                <a16:creationId xmlns:a16="http://schemas.microsoft.com/office/drawing/2014/main" id="{22E1F75C-A5CF-49EF-AE3D-38985AA540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2310" y="235870"/>
            <a:ext cx="4664983" cy="6223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55840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C4882-8802-4B83-9A42-B41DD6692903}"/>
              </a:ext>
            </a:extLst>
          </p:cNvPr>
          <p:cNvSpPr>
            <a:spLocks noGrp="1"/>
          </p:cNvSpPr>
          <p:nvPr>
            <p:ph type="title"/>
          </p:nvPr>
        </p:nvSpPr>
        <p:spPr>
          <a:xfrm>
            <a:off x="1066800" y="593608"/>
            <a:ext cx="6150428" cy="843306"/>
          </a:xfrm>
        </p:spPr>
        <p:txBody>
          <a:bodyPr>
            <a:normAutofit fontScale="90000"/>
          </a:bodyPr>
          <a:lstStyle/>
          <a:p>
            <a:r>
              <a:rPr lang="en-CA"/>
              <a:t>மணிப்புரி - குச்சுப்பிடி</a:t>
            </a:r>
          </a:p>
        </p:txBody>
      </p:sp>
      <p:pic>
        <p:nvPicPr>
          <p:cNvPr id="9218" name="Picture 2" descr="Manipuri,  Dances of India">
            <a:extLst>
              <a:ext uri="{FF2B5EF4-FFF2-40B4-BE49-F238E27FC236}">
                <a16:creationId xmlns:a16="http://schemas.microsoft.com/office/drawing/2014/main" id="{630E1C19-7914-4833-B9C9-881AA299963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8127" y="1436914"/>
            <a:ext cx="6828620" cy="542108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Kuchipudi.  Dances of India">
            <a:extLst>
              <a:ext uri="{FF2B5EF4-FFF2-40B4-BE49-F238E27FC236}">
                <a16:creationId xmlns:a16="http://schemas.microsoft.com/office/drawing/2014/main" id="{B7B65310-863E-4E81-A3D7-DAE169012E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3060" y="706883"/>
            <a:ext cx="4630813" cy="6174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12407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2E22-0AF9-478B-AE57-A913F4E84FF0}"/>
              </a:ext>
            </a:extLst>
          </p:cNvPr>
          <p:cNvSpPr>
            <a:spLocks noGrp="1"/>
          </p:cNvSpPr>
          <p:nvPr>
            <p:ph type="title"/>
          </p:nvPr>
        </p:nvSpPr>
        <p:spPr>
          <a:xfrm>
            <a:off x="1066800" y="642594"/>
            <a:ext cx="10058400" cy="826977"/>
          </a:xfrm>
        </p:spPr>
        <p:txBody>
          <a:bodyPr/>
          <a:lstStyle/>
          <a:p>
            <a:r>
              <a:rPr lang="en-CA"/>
              <a:t>பங்காரா -                                 ஓடிசி</a:t>
            </a:r>
          </a:p>
        </p:txBody>
      </p:sp>
      <p:pic>
        <p:nvPicPr>
          <p:cNvPr id="10242" name="Picture 2" descr="odissi,  Dances of India">
            <a:extLst>
              <a:ext uri="{FF2B5EF4-FFF2-40B4-BE49-F238E27FC236}">
                <a16:creationId xmlns:a16="http://schemas.microsoft.com/office/drawing/2014/main" id="{6E7C2BCA-F919-4B00-BC69-0F59908183E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245929" y="1194869"/>
            <a:ext cx="3567077" cy="5248114"/>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bhangra,  Dances of India">
            <a:extLst>
              <a:ext uri="{FF2B5EF4-FFF2-40B4-BE49-F238E27FC236}">
                <a16:creationId xmlns:a16="http://schemas.microsoft.com/office/drawing/2014/main" id="{96D2B254-C983-4FA7-B174-5EF79F3A6C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994" y="1413783"/>
            <a:ext cx="67056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98092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9BF7-5ED4-4BF2-B190-26F97BCC3E3A}"/>
              </a:ext>
            </a:extLst>
          </p:cNvPr>
          <p:cNvSpPr>
            <a:spLocks noGrp="1"/>
          </p:cNvSpPr>
          <p:nvPr>
            <p:ph type="title"/>
          </p:nvPr>
        </p:nvSpPr>
        <p:spPr/>
        <p:txBody>
          <a:bodyPr/>
          <a:lstStyle/>
          <a:p>
            <a:r>
              <a:rPr lang="en-CA"/>
              <a:t>கார்பா (குஜராத்) -    பிகு</a:t>
            </a:r>
          </a:p>
        </p:txBody>
      </p:sp>
      <p:pic>
        <p:nvPicPr>
          <p:cNvPr id="11266" name="Picture 2">
            <a:extLst>
              <a:ext uri="{FF2B5EF4-FFF2-40B4-BE49-F238E27FC236}">
                <a16:creationId xmlns:a16="http://schemas.microsoft.com/office/drawing/2014/main" id="{F6EDCF58-AEB0-42EA-A0A2-1B9EF89252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1691" y="2691267"/>
            <a:ext cx="6773332" cy="384968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Bihu, Dances of India">
            <a:extLst>
              <a:ext uri="{FF2B5EF4-FFF2-40B4-BE49-F238E27FC236}">
                <a16:creationId xmlns:a16="http://schemas.microsoft.com/office/drawing/2014/main" id="{D8C6D411-7C16-446C-A002-AD92FEE81E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6809" y="2691267"/>
            <a:ext cx="5143500" cy="384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65161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0E610-56AD-470F-A8AF-EE8CD375451E}"/>
              </a:ext>
            </a:extLst>
          </p:cNvPr>
          <p:cNvSpPr>
            <a:spLocks noGrp="1"/>
          </p:cNvSpPr>
          <p:nvPr>
            <p:ph type="title"/>
          </p:nvPr>
        </p:nvSpPr>
        <p:spPr>
          <a:xfrm>
            <a:off x="489857" y="284388"/>
            <a:ext cx="11332029" cy="1070883"/>
          </a:xfrm>
        </p:spPr>
        <p:txBody>
          <a:bodyPr>
            <a:normAutofit fontScale="90000"/>
          </a:bodyPr>
          <a:lstStyle/>
          <a:p>
            <a:r>
              <a:rPr lang="en-CA"/>
              <a:t>லவானி                                  மோகினியாட்டம்</a:t>
            </a:r>
          </a:p>
        </p:txBody>
      </p:sp>
      <p:pic>
        <p:nvPicPr>
          <p:cNvPr id="12290" name="Picture 2" descr="Lavani, Dances of India">
            <a:extLst>
              <a:ext uri="{FF2B5EF4-FFF2-40B4-BE49-F238E27FC236}">
                <a16:creationId xmlns:a16="http://schemas.microsoft.com/office/drawing/2014/main" id="{FEB885C5-D7DE-4584-8AD8-DD6168ADE0E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1170" y="2367644"/>
            <a:ext cx="5607957" cy="420596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Dances of India, Mohiniyattam">
            <a:extLst>
              <a:ext uri="{FF2B5EF4-FFF2-40B4-BE49-F238E27FC236}">
                <a16:creationId xmlns:a16="http://schemas.microsoft.com/office/drawing/2014/main" id="{318F44A6-0A89-4117-A388-50B61EAC6E9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429" t="10054" r="7181"/>
          <a:stretch/>
        </p:blipFill>
        <p:spPr bwMode="auto">
          <a:xfrm>
            <a:off x="5772302" y="1981536"/>
            <a:ext cx="6049584" cy="459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31003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EEFE7-4DFD-40C6-BDBD-A036841ADEFF}"/>
              </a:ext>
            </a:extLst>
          </p:cNvPr>
          <p:cNvSpPr>
            <a:spLocks noGrp="1"/>
          </p:cNvSpPr>
          <p:nvPr>
            <p:ph type="title"/>
          </p:nvPr>
        </p:nvSpPr>
        <p:spPr>
          <a:xfrm>
            <a:off x="1066800" y="447675"/>
            <a:ext cx="10058400" cy="668270"/>
          </a:xfrm>
        </p:spPr>
        <p:txBody>
          <a:bodyPr/>
          <a:lstStyle/>
          <a:p>
            <a:r>
              <a:rPr lang="en-CA"/>
              <a:t>சத்திரிய நடனம்</a:t>
            </a:r>
          </a:p>
        </p:txBody>
      </p:sp>
      <p:pic>
        <p:nvPicPr>
          <p:cNvPr id="13314" name="Picture 2" descr="Sattriya Dance">
            <a:extLst>
              <a:ext uri="{FF2B5EF4-FFF2-40B4-BE49-F238E27FC236}">
                <a16:creationId xmlns:a16="http://schemas.microsoft.com/office/drawing/2014/main" id="{71861D9B-9751-491D-885D-4F496D456BF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1211" y="1731976"/>
            <a:ext cx="4779750" cy="4864767"/>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Ghoomar,  Dances of India">
            <a:extLst>
              <a:ext uri="{FF2B5EF4-FFF2-40B4-BE49-F238E27FC236}">
                <a16:creationId xmlns:a16="http://schemas.microsoft.com/office/drawing/2014/main" id="{B6C80050-3C3A-4C08-83B5-1D9EE5BB9F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2629" y="1731977"/>
            <a:ext cx="7347855" cy="4879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71807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AA452-74EE-4F72-82C0-A11CEB8D95B2}"/>
              </a:ext>
            </a:extLst>
          </p:cNvPr>
          <p:cNvSpPr>
            <a:spLocks noGrp="1"/>
          </p:cNvSpPr>
          <p:nvPr>
            <p:ph type="title"/>
          </p:nvPr>
        </p:nvSpPr>
        <p:spPr>
          <a:xfrm>
            <a:off x="457200" y="642593"/>
            <a:ext cx="3935186" cy="1969977"/>
          </a:xfrm>
        </p:spPr>
        <p:txBody>
          <a:bodyPr>
            <a:normAutofit/>
          </a:bodyPr>
          <a:lstStyle/>
          <a:p>
            <a:r>
              <a:rPr lang="en-CA"/>
              <a:t>றவூப் - காஸ்மீர்</a:t>
            </a:r>
          </a:p>
        </p:txBody>
      </p:sp>
      <p:pic>
        <p:nvPicPr>
          <p:cNvPr id="15362" name="Picture 2">
            <a:extLst>
              <a:ext uri="{FF2B5EF4-FFF2-40B4-BE49-F238E27FC236}">
                <a16:creationId xmlns:a16="http://schemas.microsoft.com/office/drawing/2014/main" id="{1D6FAAF2-0DB5-470A-9BA1-D3E2C4168A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35876" y="424543"/>
            <a:ext cx="9031837" cy="6024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56175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7EDA5-4507-4475-8B63-2C212878351D}"/>
              </a:ext>
            </a:extLst>
          </p:cNvPr>
          <p:cNvSpPr>
            <a:spLocks noGrp="1"/>
          </p:cNvSpPr>
          <p:nvPr>
            <p:ph type="title"/>
          </p:nvPr>
        </p:nvSpPr>
        <p:spPr/>
        <p:txBody>
          <a:bodyPr/>
          <a:lstStyle/>
          <a:p>
            <a:endParaRPr lang="en-CA"/>
          </a:p>
        </p:txBody>
      </p:sp>
      <p:pic>
        <p:nvPicPr>
          <p:cNvPr id="1026" name="Picture 2" descr="Tamil people">
            <a:extLst>
              <a:ext uri="{FF2B5EF4-FFF2-40B4-BE49-F238E27FC236}">
                <a16:creationId xmlns:a16="http://schemas.microsoft.com/office/drawing/2014/main" id="{17BEC57B-0512-4708-9632-DA590DFFD72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901939" y="1057381"/>
            <a:ext cx="3556635" cy="53151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14D8B1D-7794-4A42-991A-9A4CDC8FD0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012" y="386106"/>
            <a:ext cx="3521869" cy="582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27091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C711E-9741-4B00-B13B-806CF83815DC}"/>
              </a:ext>
            </a:extLst>
          </p:cNvPr>
          <p:cNvSpPr>
            <a:spLocks noGrp="1"/>
          </p:cNvSpPr>
          <p:nvPr>
            <p:ph type="title"/>
          </p:nvPr>
        </p:nvSpPr>
        <p:spPr>
          <a:xfrm>
            <a:off x="443061" y="642594"/>
            <a:ext cx="2526382" cy="802920"/>
          </a:xfrm>
        </p:spPr>
        <p:txBody>
          <a:bodyPr>
            <a:normAutofit fontScale="90000"/>
          </a:bodyPr>
          <a:lstStyle/>
          <a:p>
            <a:r>
              <a:rPr lang="en-CA">
                <a:solidFill>
                  <a:schemeClr val="bg1"/>
                </a:solidFill>
              </a:rPr>
              <a:t>Wedding Rituals</a:t>
            </a:r>
          </a:p>
        </p:txBody>
      </p:sp>
      <p:pic>
        <p:nvPicPr>
          <p:cNvPr id="4" name="Picture 2">
            <a:extLst>
              <a:ext uri="{FF2B5EF4-FFF2-40B4-BE49-F238E27FC236}">
                <a16:creationId xmlns:a16="http://schemas.microsoft.com/office/drawing/2014/main" id="{FA9FC74A-8E40-4038-B956-8B018A790D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2757" y="0"/>
            <a:ext cx="8523515" cy="661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851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4A532A-EA0D-41F9-B458-AF9358EF2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92E9E5-79AF-4029-8FCA-9C327D54FD8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659927E4-E194-47BE-91C2-B87D50CF51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{86B54CBE-16FF-47E4-B47E-F25B448B9D40}tf56410444_win32</Template>
  <TotalTime>0</TotalTime>
  <Words>3654</Words>
  <Application>Microsoft Office PowerPoint</Application>
  <PresentationFormat>Widescreen</PresentationFormat>
  <Paragraphs>259</Paragraphs>
  <Slides>169</Slides>
  <Notes>76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169</vt:i4>
      </vt:variant>
    </vt:vector>
  </HeadingPairs>
  <TitlesOfParts>
    <vt:vector size="182" baseType="lpstr">
      <vt:lpstr>Bamini</vt:lpstr>
      <vt:lpstr>BaminiExtd</vt:lpstr>
      <vt:lpstr>Frank</vt:lpstr>
      <vt:lpstr>inherit</vt:lpstr>
      <vt:lpstr>Inter</vt:lpstr>
      <vt:lpstr>TwitterChirp</vt:lpstr>
      <vt:lpstr>Arial</vt:lpstr>
      <vt:lpstr>Avenir Next LT Pro</vt:lpstr>
      <vt:lpstr>Avenir Next LT Pro Light</vt:lpstr>
      <vt:lpstr>Calibri</vt:lpstr>
      <vt:lpstr>Garamond</vt:lpstr>
      <vt:lpstr>Roboto</vt:lpstr>
      <vt:lpstr>SavonVTI</vt:lpstr>
      <vt:lpstr>தமிழர் மரபும்  தமிழர் சால்பும் </vt:lpstr>
      <vt:lpstr>தமிழர் மரபு  இருப்பும் இயல்பிழப்பும்</vt:lpstr>
      <vt:lpstr>மரபு அல்லது வழக்காறு என்றால் என்ன?</vt:lpstr>
      <vt:lpstr>மரபு என்றால் என்ன?</vt:lpstr>
      <vt:lpstr>மரபு பற்றி அறிஞர்கள்</vt:lpstr>
      <vt:lpstr>  20 Fascinating Cultural Traditions Around the World        Unique Cultural Traditions Around The World   </vt:lpstr>
      <vt:lpstr> 2.Be careful of what you give to Chinese colleagues </vt:lpstr>
      <vt:lpstr>3. Don’t ask for salt when dining in Egypt</vt:lpstr>
      <vt:lpstr> 4. A question of being punctual</vt:lpstr>
      <vt:lpstr> 5.     Mind your table manners in Norway </vt:lpstr>
      <vt:lpstr> 6.     “No” to sharp objects </vt:lpstr>
      <vt:lpstr> 7.     Losing a tooth in Greece </vt:lpstr>
      <vt:lpstr> 8. Say cheers but don’t clink glasses in Hungary </vt:lpstr>
      <vt:lpstr>   9.Choose the right occasion to discuss business in Bolivia </vt:lpstr>
      <vt:lpstr>10.     Don’t try to ”go Dutch” in Turkey </vt:lpstr>
      <vt:lpstr> 11.Avoid using red ink for writing names of your friends in South Korea </vt:lpstr>
      <vt:lpstr> 12. A trip to the sauna in Finland </vt:lpstr>
      <vt:lpstr>PowerPoint Presentation</vt:lpstr>
      <vt:lpstr>PowerPoint Presentation</vt:lpstr>
      <vt:lpstr> 13. Where do you sit when taking a taxi? </vt:lpstr>
      <vt:lpstr> 14. Greeting a magpie on its own in the UK </vt:lpstr>
      <vt:lpstr>PowerPoint Presentation</vt:lpstr>
      <vt:lpstr> 16.     Greeting people in Japan and Germany </vt:lpstr>
      <vt:lpstr> 17.     Finger-pulling in Austria </vt:lpstr>
      <vt:lpstr> 19. Shoving your face on your birthday cake </vt:lpstr>
      <vt:lpstr> 18. The dangers of remaining single after age 25 </vt:lpstr>
      <vt:lpstr> 20. Wife-carrying is a competitive sport in Finland </vt:lpstr>
      <vt:lpstr>PowerPoint Presentation</vt:lpstr>
      <vt:lpstr>PowerPoint Presentation</vt:lpstr>
      <vt:lpstr>PowerPoint Presentation</vt:lpstr>
      <vt:lpstr>PowerPoint Presentation</vt:lpstr>
      <vt:lpstr>PowerPoint Presentation</vt:lpstr>
      <vt:lpstr>பழந்தமிழரின் ஆடை, அணிகலன்கள்</vt:lpstr>
      <vt:lpstr>சங்க கால ஆடை மரபு</vt:lpstr>
      <vt:lpstr>PowerPoint Presentation</vt:lpstr>
      <vt:lpstr>PowerPoint Presentation</vt:lpstr>
      <vt:lpstr>பழந்தமிழர் காதல் வாழ்க்கை தலைவனுக்காகப் பிரிவுத் துயர் தாழாது துன்புறுதல்  தோழியின் நயப்புரை</vt:lpstr>
      <vt:lpstr>காதல் வாழ்க்கை அன்றும் இன்றும்</vt:lpstr>
      <vt:lpstr>கிராமிய வாழ்வியல் இன்றும்</vt:lpstr>
      <vt:lpstr>PowerPoint Presentation</vt:lpstr>
      <vt:lpstr>PowerPoint Presentation</vt:lpstr>
      <vt:lpstr>மணப்பெண்</vt:lpstr>
      <vt:lpstr>PowerPoint Presentation</vt:lpstr>
      <vt:lpstr>கூலித்தொழிலாளர்கள்- A GROUP OF COOLIES</vt:lpstr>
      <vt:lpstr>Colonial postcard depicting Tamil women in British Ceylon (ca. 1899 - 1902).</vt:lpstr>
      <vt:lpstr>PowerPoint Presentation</vt:lpstr>
      <vt:lpstr>Scenes,british,india,indian,empire,colonial,1910s,1911,sri,lanka,industry,plantations,plucker,pluckers,basket,baskets,men,women,children,labour, labourer,labourers,manual,work,worker,building,buildings,coolie,coolies, the,history,historical Tea Plantation Workers, Ceylon</vt:lpstr>
      <vt:lpstr>PowerPoint Presentation</vt:lpstr>
      <vt:lpstr>PowerPoint Presentation</vt:lpstr>
      <vt:lpstr>British-colonial-war-crimes-unpunished</vt:lpstr>
      <vt:lpstr>PowerPoint Presentation</vt:lpstr>
      <vt:lpstr>Potugeese Tradition in Ceylon</vt:lpstr>
      <vt:lpstr>PowerPoint Presentation</vt:lpstr>
      <vt:lpstr>PowerPoint Presentation</vt:lpstr>
      <vt:lpstr>PowerPoint Presentation</vt:lpstr>
      <vt:lpstr>PowerPoint Presentation</vt:lpstr>
      <vt:lpstr>PowerPoint Presentation</vt:lpstr>
      <vt:lpstr>PowerPoint Presentation</vt:lpstr>
      <vt:lpstr>Portuguese Burghers are losing their cultural identity. </vt:lpstr>
      <vt:lpstr>Batticaloa Burgher Cultural  Union</vt:lpstr>
      <vt:lpstr>PowerPoint Presentation</vt:lpstr>
      <vt:lpstr>PowerPoint Presentation</vt:lpstr>
      <vt:lpstr>Megalithic burial urns or jar found in Pomparippu, North Western, Sri Lanka dated to at least five to two centuries before the Common Era. These are similar to Megalithic burial jars found in South India and the Deccan during a similar time frame.[64] </vt:lpstr>
      <vt:lpstr>Megalithic sarcophagus burial from Tamil Nadu</vt:lpstr>
      <vt:lpstr>PowerPoint Presentation</vt:lpstr>
      <vt:lpstr>Souttoukeny jewelry, 2nd century BCE, Tamil Nadu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ஆரம்ப கால ஈழத்தில் மக்கள் வாழ்வியல்  ஆடைஈ  உணவு தாயாரித்தல்  </vt:lpstr>
      <vt:lpstr>தமிழரின் வாழ்வியல் ஆடை </vt:lpstr>
      <vt:lpstr>PowerPoint Presentation</vt:lpstr>
      <vt:lpstr>இருளர்கள் வாழ்வியல் 1871</vt:lpstr>
      <vt:lpstr>இலங்கையில் கிரேக்கர்களின் குடியேற்றம் பற்றி  மகாவம்சம் குறிப்புக்கள் </vt:lpstr>
      <vt:lpstr>PowerPoint Presentation</vt:lpstr>
      <vt:lpstr>PowerPoint Presentation</vt:lpstr>
      <vt:lpstr>தமிழர் ஆடை இன்று</vt:lpstr>
      <vt:lpstr>PowerPoint Presentation</vt:lpstr>
      <vt:lpstr>PowerPoint Presentation</vt:lpstr>
      <vt:lpstr>ஆதிகாலத் தமிழரின் ஆடைகள் </vt:lpstr>
      <vt:lpstr>1684 – Chennai  </vt:lpstr>
      <vt:lpstr>Cast under the British Rule</vt:lpstr>
      <vt:lpstr>PowerPoint Presentation</vt:lpstr>
      <vt:lpstr>Slavary in Madras Presidency</vt:lpstr>
      <vt:lpstr>Slavary in India under the British  Rule</vt:lpstr>
      <vt:lpstr>British Tamilnadu -1822</vt:lpstr>
      <vt:lpstr>PowerPoint Presentation</vt:lpstr>
      <vt:lpstr>PowerPoint Presentation</vt:lpstr>
      <vt:lpstr>இன்றும் தொடரும் வழமைகள்</vt:lpstr>
      <vt:lpstr>தமிழர் வாழ்வியல்-அறத்தொடு வாழும் மரபு</vt:lpstr>
      <vt:lpstr>மரபும் மாற்றமும்</vt:lpstr>
      <vt:lpstr>குடும்ப வாழ்வு </vt:lpstr>
      <vt:lpstr>PowerPoint Presentation</vt:lpstr>
      <vt:lpstr>PowerPoint Presentation</vt:lpstr>
      <vt:lpstr>PowerPoint Presentation</vt:lpstr>
      <vt:lpstr>PowerPoint Presentation</vt:lpstr>
      <vt:lpstr>விருந்து</vt:lpstr>
      <vt:lpstr>வாழ்வியல் மாற்றம் நடை, உடை, பாவனை, மொழிப் பாவனை மாற்றம் ஆங்கில ஆதிக்கம்</vt:lpstr>
      <vt:lpstr>சிங்கப்பூரில் தமிழர் 1905</vt:lpstr>
      <vt:lpstr>PowerPoint Presentation</vt:lpstr>
      <vt:lpstr>1</vt:lpstr>
      <vt:lpstr>PowerPoint Presentation</vt:lpstr>
      <vt:lpstr>PowerPoint Presentation</vt:lpstr>
      <vt:lpstr>பாரம்பரியத் தமிழ்க் குடும்பம் கல் உரல் பாவனையும் நெல் குத்தி அரிசியாக்கலும் உணவுத் தயாரிப்பில் தாய்மார்.</vt:lpstr>
      <vt:lpstr>வயதுக்கு வருதல் அல்லது பூப்படைதல் ஒதுக்கி வைத்தல்</vt:lpstr>
      <vt:lpstr>தமிழர் விருந்தோம்பல் அன்றும் இன்றும்</vt:lpstr>
      <vt:lpstr>மரபு வழி மணம்</vt:lpstr>
      <vt:lpstr>PowerPoint Presentation</vt:lpstr>
      <vt:lpstr>போர்நிகழ்த்தி மணத்தல்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முட்டை அடைக்கட்டல்  </vt:lpstr>
      <vt:lpstr>PowerPoint Presentation</vt:lpstr>
      <vt:lpstr>PowerPoint Presentation</vt:lpstr>
      <vt:lpstr>PowerPoint Presentation</vt:lpstr>
      <vt:lpstr>கீழடியில் மிகப்பழங்காலத்துப் பொருட்கள்</vt:lpstr>
      <vt:lpstr>சிந்துவெளி அகழ்வாய்பவு</vt:lpstr>
      <vt:lpstr>PowerPoint Presentation</vt:lpstr>
      <vt:lpstr>சிந்து சரஸ்வதி நதி நாகரிகம்</vt:lpstr>
      <vt:lpstr>PowerPoint Presentation</vt:lpstr>
      <vt:lpstr>சிந்துவெளி  </vt:lpstr>
      <vt:lpstr>PowerPoint Presentation</vt:lpstr>
      <vt:lpstr>நரபலி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https://youtu.be/Zca9eV36guU</vt:lpstr>
      <vt:lpstr>கூட்டுக் குடும்பம்</vt:lpstr>
      <vt:lpstr>இந்திய நடனங்கள்</vt:lpstr>
      <vt:lpstr> கதக்-         கதகளி </vt:lpstr>
      <vt:lpstr>மணிப்புரி - குச்சுப்பிடி</vt:lpstr>
      <vt:lpstr>பங்காரா -                                 ஓடிசி</vt:lpstr>
      <vt:lpstr>கார்பா (குஜராத்) -    பிகு</vt:lpstr>
      <vt:lpstr>லவானி                                  மோகினியாட்டம்</vt:lpstr>
      <vt:lpstr>சத்திரிய நடனம்</vt:lpstr>
      <vt:lpstr>றவூப் - காஸ்மீர்</vt:lpstr>
      <vt:lpstr>PowerPoint Presentation</vt:lpstr>
      <vt:lpstr>Wedding Rituals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தமிழர் மரபு  தமிழர் சால்பு</dc:title>
  <dc:creator>Sivapalu Thangarajah</dc:creator>
  <cp:lastModifiedBy>Bharathi Sivachandran</cp:lastModifiedBy>
  <cp:revision>100</cp:revision>
  <dcterms:created xsi:type="dcterms:W3CDTF">2021-11-30T16:21:26Z</dcterms:created>
  <dcterms:modified xsi:type="dcterms:W3CDTF">2024-04-16T17:00:52Z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