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316" r:id="rId4"/>
    <p:sldId id="258" r:id="rId5"/>
    <p:sldId id="263" r:id="rId6"/>
    <p:sldId id="264" r:id="rId7"/>
    <p:sldId id="269" r:id="rId8"/>
    <p:sldId id="271" r:id="rId9"/>
    <p:sldId id="314" r:id="rId10"/>
    <p:sldId id="313" r:id="rId11"/>
    <p:sldId id="315" r:id="rId12"/>
    <p:sldId id="277" r:id="rId13"/>
    <p:sldId id="278" r:id="rId14"/>
    <p:sldId id="299" r:id="rId15"/>
    <p:sldId id="300" r:id="rId16"/>
    <p:sldId id="274" r:id="rId17"/>
    <p:sldId id="276" r:id="rId18"/>
    <p:sldId id="279" r:id="rId19"/>
    <p:sldId id="280" r:id="rId20"/>
    <p:sldId id="306" r:id="rId21"/>
    <p:sldId id="307"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8" r:id="rId37"/>
    <p:sldId id="295" r:id="rId38"/>
    <p:sldId id="296" r:id="rId39"/>
    <p:sldId id="297" r:id="rId40"/>
    <p:sldId id="301" r:id="rId41"/>
    <p:sldId id="302" r:id="rId42"/>
    <p:sldId id="303" r:id="rId43"/>
    <p:sldId id="304" r:id="rId44"/>
    <p:sldId id="309" r:id="rId45"/>
    <p:sldId id="312" r:id="rId46"/>
    <p:sldId id="305" r:id="rId47"/>
    <p:sldId id="308" r:id="rId48"/>
    <p:sldId id="311" r:id="rId49"/>
    <p:sldId id="310"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35" autoAdjust="0"/>
    <p:restoredTop sz="94660"/>
  </p:normalViewPr>
  <p:slideViewPr>
    <p:cSldViewPr snapToGrid="0">
      <p:cViewPr varScale="1">
        <p:scale>
          <a:sx n="80" d="100"/>
          <a:sy n="80" d="100"/>
        </p:scale>
        <p:origin x="480"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E226C60-15C2-454D-8CDD-C326EFEF2F5E}" type="doc">
      <dgm:prSet loTypeId="urn:microsoft.com/office/officeart/2005/8/layout/arrow5" loCatId="relationship" qsTypeId="urn:microsoft.com/office/officeart/2005/8/quickstyle/simple5" qsCatId="simple" csTypeId="urn:microsoft.com/office/officeart/2005/8/colors/colorful1" csCatId="colorful" phldr="1"/>
      <dgm:spPr/>
      <dgm:t>
        <a:bodyPr/>
        <a:lstStyle/>
        <a:p>
          <a:endParaRPr lang="en-US"/>
        </a:p>
      </dgm:t>
    </dgm:pt>
    <dgm:pt modelId="{5E0DAA4C-A124-4933-AAA8-7B18467B23D7}">
      <dgm:prSet/>
      <dgm:spPr/>
      <dgm:t>
        <a:bodyPr/>
        <a:lstStyle/>
        <a:p>
          <a:r>
            <a:rPr lang="ta-IN" b="0" i="0"/>
            <a:t>உடல் நலத்தைக் கெடுக்கும் சுயநடத்தைதான் வியாதிச் சுமையிலும் அகால மரணத்திலும் பெரும் பங்கு வகிக்கின்றது. 40% அகால மரணங்களுக்கும் தடுக்கக்கூடிய மரணங்களுக்கும் ஆரோக்கியமற்ற நடத்தையே காரணமாக சுட்டிக் காட்டப்படுகிறது.</a:t>
          </a:r>
          <a:endParaRPr lang="en-US"/>
        </a:p>
      </dgm:t>
    </dgm:pt>
    <dgm:pt modelId="{DFD86CE7-7EBC-4BE0-A91D-2ADA165AE874}" type="parTrans" cxnId="{B32D00AF-0A05-4B66-A360-669E10A7E904}">
      <dgm:prSet/>
      <dgm:spPr/>
      <dgm:t>
        <a:bodyPr/>
        <a:lstStyle/>
        <a:p>
          <a:endParaRPr lang="en-US"/>
        </a:p>
      </dgm:t>
    </dgm:pt>
    <dgm:pt modelId="{39893254-8C68-492E-BFCB-7164C161A842}" type="sibTrans" cxnId="{B32D00AF-0A05-4B66-A360-669E10A7E904}">
      <dgm:prSet/>
      <dgm:spPr/>
      <dgm:t>
        <a:bodyPr/>
        <a:lstStyle/>
        <a:p>
          <a:endParaRPr lang="en-US"/>
        </a:p>
      </dgm:t>
    </dgm:pt>
    <dgm:pt modelId="{B1F2DA04-8C39-4140-BBD3-7421E3BE3A18}">
      <dgm:prSet/>
      <dgm:spPr/>
      <dgm:t>
        <a:bodyPr/>
        <a:lstStyle/>
        <a:p>
          <a:r>
            <a:rPr lang="ta-IN" b="0" i="0"/>
            <a:t>எல்லா இனங்களிலும் (மனிதர்களைத் தவிர) கலோரி சத்தை 30-60% குறைப்பதின் மூலம் ஆயுளை நீடிக்க முடியும் என்பது ஆராய்ச்சி மூலம் தெரிய வந்துள்ளது.</a:t>
          </a:r>
          <a:endParaRPr lang="en-US"/>
        </a:p>
      </dgm:t>
    </dgm:pt>
    <dgm:pt modelId="{403DF9DC-1360-44B8-A059-D57805ACB387}" type="parTrans" cxnId="{EA2AAA60-20C2-4BEB-AADC-41F1D3B166DF}">
      <dgm:prSet/>
      <dgm:spPr/>
      <dgm:t>
        <a:bodyPr/>
        <a:lstStyle/>
        <a:p>
          <a:endParaRPr lang="en-US"/>
        </a:p>
      </dgm:t>
    </dgm:pt>
    <dgm:pt modelId="{BA43D323-FDFE-41B0-8F71-76476099D720}" type="sibTrans" cxnId="{EA2AAA60-20C2-4BEB-AADC-41F1D3B166DF}">
      <dgm:prSet/>
      <dgm:spPr/>
      <dgm:t>
        <a:bodyPr/>
        <a:lstStyle/>
        <a:p>
          <a:endParaRPr lang="en-US"/>
        </a:p>
      </dgm:t>
    </dgm:pt>
    <dgm:pt modelId="{429E58A8-7519-46B6-B553-BCECE3F870F8}">
      <dgm:prSet/>
      <dgm:spPr/>
      <dgm:t>
        <a:bodyPr/>
        <a:lstStyle/>
        <a:p>
          <a:r>
            <a:rPr lang="ta-IN" b="0" i="0"/>
            <a:t>உண்ணும் உணவில் 20-25 % கலோரி சத்தைக் குறைத்து தொடர்ந்து 2 வருடங்கள் நடத்திய ஆராய்ச்சியில், சர்க்கரை, இன்சுலின், இதய ரத்தக்குழாய் அடைப்பு வியாதி ஆகியவை கணிசமாகக் குறைந்தன. ஆயுளை நீடிப்பதற்கு கலோரி சத்தை மிகக் கணிசமாக குறைக்கக வேண்டியிருக்கும்.</a:t>
          </a:r>
          <a:endParaRPr lang="en-US"/>
        </a:p>
      </dgm:t>
    </dgm:pt>
    <dgm:pt modelId="{3D4A75A9-36D7-4ED3-8815-D3264C4B1362}" type="parTrans" cxnId="{9BB27AA8-1CAF-464E-AE50-DBC3D9A7C254}">
      <dgm:prSet/>
      <dgm:spPr/>
      <dgm:t>
        <a:bodyPr/>
        <a:lstStyle/>
        <a:p>
          <a:endParaRPr lang="en-US"/>
        </a:p>
      </dgm:t>
    </dgm:pt>
    <dgm:pt modelId="{836E59F9-25A9-4FF6-895C-4F54506BE72B}" type="sibTrans" cxnId="{9BB27AA8-1CAF-464E-AE50-DBC3D9A7C254}">
      <dgm:prSet/>
      <dgm:spPr/>
      <dgm:t>
        <a:bodyPr/>
        <a:lstStyle/>
        <a:p>
          <a:endParaRPr lang="en-US"/>
        </a:p>
      </dgm:t>
    </dgm:pt>
    <dgm:pt modelId="{5C56F905-9604-4F0B-87AC-69871EBC3A2E}" type="pres">
      <dgm:prSet presAssocID="{EE226C60-15C2-454D-8CDD-C326EFEF2F5E}" presName="diagram" presStyleCnt="0">
        <dgm:presLayoutVars>
          <dgm:dir/>
          <dgm:resizeHandles val="exact"/>
        </dgm:presLayoutVars>
      </dgm:prSet>
      <dgm:spPr/>
    </dgm:pt>
    <dgm:pt modelId="{2CBDE8A7-2250-4E53-AF7D-85FEAD718328}" type="pres">
      <dgm:prSet presAssocID="{5E0DAA4C-A124-4933-AAA8-7B18467B23D7}" presName="arrow" presStyleLbl="node1" presStyleIdx="0" presStyleCnt="3" custScaleY="138941" custRadScaleRad="70237" custRadScaleInc="-3052">
        <dgm:presLayoutVars>
          <dgm:bulletEnabled val="1"/>
        </dgm:presLayoutVars>
      </dgm:prSet>
      <dgm:spPr/>
    </dgm:pt>
    <dgm:pt modelId="{08313BEB-CA92-4594-AC2C-03A921662299}" type="pres">
      <dgm:prSet presAssocID="{B1F2DA04-8C39-4140-BBD3-7421E3BE3A18}" presName="arrow" presStyleLbl="node1" presStyleIdx="1" presStyleCnt="3" custAng="21039275" custScaleY="165861" custRadScaleRad="183517" custRadScaleInc="-9242">
        <dgm:presLayoutVars>
          <dgm:bulletEnabled val="1"/>
        </dgm:presLayoutVars>
      </dgm:prSet>
      <dgm:spPr/>
    </dgm:pt>
    <dgm:pt modelId="{A894221A-C553-47EC-A7B1-DD2BB6A9B6D2}" type="pres">
      <dgm:prSet presAssocID="{429E58A8-7519-46B6-B553-BCECE3F870F8}" presName="arrow" presStyleLbl="node1" presStyleIdx="2" presStyleCnt="3" custAng="573055" custScaleY="181490" custRadScaleRad="180409" custRadScaleInc="9379">
        <dgm:presLayoutVars>
          <dgm:bulletEnabled val="1"/>
        </dgm:presLayoutVars>
      </dgm:prSet>
      <dgm:spPr/>
    </dgm:pt>
  </dgm:ptLst>
  <dgm:cxnLst>
    <dgm:cxn modelId="{EA2AAA60-20C2-4BEB-AADC-41F1D3B166DF}" srcId="{EE226C60-15C2-454D-8CDD-C326EFEF2F5E}" destId="{B1F2DA04-8C39-4140-BBD3-7421E3BE3A18}" srcOrd="1" destOrd="0" parTransId="{403DF9DC-1360-44B8-A059-D57805ACB387}" sibTransId="{BA43D323-FDFE-41B0-8F71-76476099D720}"/>
    <dgm:cxn modelId="{1BB2747B-762E-41F4-99DC-94BEB93FD0A6}" type="presOf" srcId="{429E58A8-7519-46B6-B553-BCECE3F870F8}" destId="{A894221A-C553-47EC-A7B1-DD2BB6A9B6D2}" srcOrd="0" destOrd="0" presId="urn:microsoft.com/office/officeart/2005/8/layout/arrow5"/>
    <dgm:cxn modelId="{5D778F84-75FC-45C3-9338-D7DAB11AD790}" type="presOf" srcId="{B1F2DA04-8C39-4140-BBD3-7421E3BE3A18}" destId="{08313BEB-CA92-4594-AC2C-03A921662299}" srcOrd="0" destOrd="0" presId="urn:microsoft.com/office/officeart/2005/8/layout/arrow5"/>
    <dgm:cxn modelId="{9BB27AA8-1CAF-464E-AE50-DBC3D9A7C254}" srcId="{EE226C60-15C2-454D-8CDD-C326EFEF2F5E}" destId="{429E58A8-7519-46B6-B553-BCECE3F870F8}" srcOrd="2" destOrd="0" parTransId="{3D4A75A9-36D7-4ED3-8815-D3264C4B1362}" sibTransId="{836E59F9-25A9-4FF6-895C-4F54506BE72B}"/>
    <dgm:cxn modelId="{B32D00AF-0A05-4B66-A360-669E10A7E904}" srcId="{EE226C60-15C2-454D-8CDD-C326EFEF2F5E}" destId="{5E0DAA4C-A124-4933-AAA8-7B18467B23D7}" srcOrd="0" destOrd="0" parTransId="{DFD86CE7-7EBC-4BE0-A91D-2ADA165AE874}" sibTransId="{39893254-8C68-492E-BFCB-7164C161A842}"/>
    <dgm:cxn modelId="{1EC520D4-DE82-4C78-B4B8-9282F0CBDE4B}" type="presOf" srcId="{EE226C60-15C2-454D-8CDD-C326EFEF2F5E}" destId="{5C56F905-9604-4F0B-87AC-69871EBC3A2E}" srcOrd="0" destOrd="0" presId="urn:microsoft.com/office/officeart/2005/8/layout/arrow5"/>
    <dgm:cxn modelId="{436238E7-A0B4-4F3A-9F68-11640C64CC50}" type="presOf" srcId="{5E0DAA4C-A124-4933-AAA8-7B18467B23D7}" destId="{2CBDE8A7-2250-4E53-AF7D-85FEAD718328}" srcOrd="0" destOrd="0" presId="urn:microsoft.com/office/officeart/2005/8/layout/arrow5"/>
    <dgm:cxn modelId="{F488AAAF-A779-4678-B637-42FB12A47661}" type="presParOf" srcId="{5C56F905-9604-4F0B-87AC-69871EBC3A2E}" destId="{2CBDE8A7-2250-4E53-AF7D-85FEAD718328}" srcOrd="0" destOrd="0" presId="urn:microsoft.com/office/officeart/2005/8/layout/arrow5"/>
    <dgm:cxn modelId="{F805109B-C1F1-4571-A430-28C15D2E64CD}" type="presParOf" srcId="{5C56F905-9604-4F0B-87AC-69871EBC3A2E}" destId="{08313BEB-CA92-4594-AC2C-03A921662299}" srcOrd="1" destOrd="0" presId="urn:microsoft.com/office/officeart/2005/8/layout/arrow5"/>
    <dgm:cxn modelId="{B14CBD57-D608-4C1D-9555-11E1A77C091C}" type="presParOf" srcId="{5C56F905-9604-4F0B-87AC-69871EBC3A2E}" destId="{A894221A-C553-47EC-A7B1-DD2BB6A9B6D2}" srcOrd="2" destOrd="0" presId="urn:microsoft.com/office/officeart/2005/8/layout/arrow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BDE8A7-2250-4E53-AF7D-85FEAD718328}">
      <dsp:nvSpPr>
        <dsp:cNvPr id="0" name=""/>
        <dsp:cNvSpPr/>
      </dsp:nvSpPr>
      <dsp:spPr>
        <a:xfrm>
          <a:off x="4437992" y="-289339"/>
          <a:ext cx="2860764" cy="3974774"/>
        </a:xfrm>
        <a:prstGeom prst="downArrow">
          <a:avLst>
            <a:gd name="adj1" fmla="val 50000"/>
            <a:gd name="adj2" fmla="val 35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ta-IN" sz="1000" b="0" i="0" kern="1200"/>
            <a:t>உடல் நலத்தைக் கெடுக்கும் சுயநடத்தைதான் வியாதிச் சுமையிலும் அகால மரணத்திலும் பெரும் பங்கு வகிக்கின்றது. 40% அகால மரணங்களுக்கும் தடுக்கக்கூடிய மரணங்களுக்கும் ஆரோக்கியமற்ற நடத்தையே காரணமாக சுட்டிக் காட்டப்படுகிறது.</a:t>
          </a:r>
          <a:endParaRPr lang="en-US" sz="1000" kern="1200"/>
        </a:p>
      </dsp:txBody>
      <dsp:txXfrm>
        <a:off x="5153183" y="-289339"/>
        <a:ext cx="1430382" cy="3474140"/>
      </dsp:txXfrm>
    </dsp:sp>
    <dsp:sp modelId="{08313BEB-CA92-4594-AC2C-03A921662299}">
      <dsp:nvSpPr>
        <dsp:cNvPr id="0" name=""/>
        <dsp:cNvSpPr/>
      </dsp:nvSpPr>
      <dsp:spPr>
        <a:xfrm rot="6639275">
          <a:off x="7753341" y="1801561"/>
          <a:ext cx="2860764" cy="4744891"/>
        </a:xfrm>
        <a:prstGeom prst="downArrow">
          <a:avLst>
            <a:gd name="adj1" fmla="val 50000"/>
            <a:gd name="adj2" fmla="val 35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ta-IN" sz="1000" b="0" i="0" kern="1200"/>
            <a:t>எல்லா இனங்களிலும் (மனிதர்களைத் தவிர) கலோரி சத்தை 30-60% குறைப்பதின் மூலம் ஆயுளை நீடிக்க முடியும் என்பது ஆராய்ச்சி மூலம் தெரிய வந்துள்ளது.</a:t>
          </a:r>
          <a:endParaRPr lang="en-US" sz="1000" kern="1200"/>
        </a:p>
      </dsp:txBody>
      <dsp:txXfrm rot="-5400000">
        <a:off x="7295823" y="3547110"/>
        <a:ext cx="4244257" cy="1430382"/>
      </dsp:txXfrm>
    </dsp:sp>
    <dsp:sp modelId="{A894221A-C553-47EC-A7B1-DD2BB6A9B6D2}">
      <dsp:nvSpPr>
        <dsp:cNvPr id="0" name=""/>
        <dsp:cNvSpPr/>
      </dsp:nvSpPr>
      <dsp:spPr>
        <a:xfrm rot="14973055">
          <a:off x="1259070" y="1396974"/>
          <a:ext cx="2860764" cy="5192000"/>
        </a:xfrm>
        <a:prstGeom prst="downArrow">
          <a:avLst>
            <a:gd name="adj1" fmla="val 50000"/>
            <a:gd name="adj2" fmla="val 35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ta-IN" sz="1000" b="0" i="0" kern="1200"/>
            <a:t>உண்ணும் உணவில் 20-25 % கலோரி சத்தைக் குறைத்து தொடர்ந்து 2 வருடங்கள் நடத்திய ஆராய்ச்சியில், சர்க்கரை, இன்சுலின், இதய ரத்தக்குழாய் அடைப்பு வியாதி ஆகியவை கணிசமாகக் குறைந்தன. ஆயுளை நீடிப்பதற்கு கலோரி சத்தை மிகக் கணிசமாக குறைக்கக வேண்டியிருக்கும்.</a:t>
          </a:r>
          <a:endParaRPr lang="en-US" sz="1000" kern="1200"/>
        </a:p>
      </dsp:txBody>
      <dsp:txXfrm rot="5400000">
        <a:off x="109226" y="3365237"/>
        <a:ext cx="4691366" cy="1430382"/>
      </dsp:txXfrm>
    </dsp:sp>
  </dsp:spTree>
</dsp:drawing>
</file>

<file path=ppt/diagrams/layout1.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03963-4091-448F-91D4-9627134E211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A4C6D6BE-E15B-4DF6-AB99-6DAED2ABE4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414EE7CD-CBFF-4EF0-9FAA-C7A9ADADDD0A}"/>
              </a:ext>
            </a:extLst>
          </p:cNvPr>
          <p:cNvSpPr>
            <a:spLocks noGrp="1"/>
          </p:cNvSpPr>
          <p:nvPr>
            <p:ph type="dt" sz="half" idx="10"/>
          </p:nvPr>
        </p:nvSpPr>
        <p:spPr/>
        <p:txBody>
          <a:bodyPr/>
          <a:lstStyle/>
          <a:p>
            <a:fld id="{08A3AF91-14F1-400A-8B01-679EC065AF75}" type="datetimeFigureOut">
              <a:rPr lang="en-CA" smtClean="0"/>
              <a:t>2024-04-15</a:t>
            </a:fld>
            <a:endParaRPr lang="en-CA"/>
          </a:p>
        </p:txBody>
      </p:sp>
      <p:sp>
        <p:nvSpPr>
          <p:cNvPr id="5" name="Footer Placeholder 4">
            <a:extLst>
              <a:ext uri="{FF2B5EF4-FFF2-40B4-BE49-F238E27FC236}">
                <a16:creationId xmlns:a16="http://schemas.microsoft.com/office/drawing/2014/main" id="{AD7442C8-CA51-4686-A6E3-7D707F33482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83284A66-7930-4899-8C30-F7CED4CA72ED}"/>
              </a:ext>
            </a:extLst>
          </p:cNvPr>
          <p:cNvSpPr>
            <a:spLocks noGrp="1"/>
          </p:cNvSpPr>
          <p:nvPr>
            <p:ph type="sldNum" sz="quarter" idx="12"/>
          </p:nvPr>
        </p:nvSpPr>
        <p:spPr/>
        <p:txBody>
          <a:bodyPr/>
          <a:lstStyle/>
          <a:p>
            <a:fld id="{A5DDDE79-3CA9-40FC-B120-D44A435077D0}" type="slidenum">
              <a:rPr lang="en-CA" smtClean="0"/>
              <a:t>‹#›</a:t>
            </a:fld>
            <a:endParaRPr lang="en-CA"/>
          </a:p>
        </p:txBody>
      </p:sp>
    </p:spTree>
    <p:extLst>
      <p:ext uri="{BB962C8B-B14F-4D97-AF65-F5344CB8AC3E}">
        <p14:creationId xmlns:p14="http://schemas.microsoft.com/office/powerpoint/2010/main" val="21344176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7C19E-93E0-428D-A555-C9204E871BF7}"/>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FB4075AD-36F0-46A4-893D-648FE8299A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CE1835F7-4546-49A4-83BC-B47C05D0C572}"/>
              </a:ext>
            </a:extLst>
          </p:cNvPr>
          <p:cNvSpPr>
            <a:spLocks noGrp="1"/>
          </p:cNvSpPr>
          <p:nvPr>
            <p:ph type="dt" sz="half" idx="10"/>
          </p:nvPr>
        </p:nvSpPr>
        <p:spPr/>
        <p:txBody>
          <a:bodyPr/>
          <a:lstStyle/>
          <a:p>
            <a:fld id="{08A3AF91-14F1-400A-8B01-679EC065AF75}" type="datetimeFigureOut">
              <a:rPr lang="en-CA" smtClean="0"/>
              <a:t>2024-04-15</a:t>
            </a:fld>
            <a:endParaRPr lang="en-CA"/>
          </a:p>
        </p:txBody>
      </p:sp>
      <p:sp>
        <p:nvSpPr>
          <p:cNvPr id="5" name="Footer Placeholder 4">
            <a:extLst>
              <a:ext uri="{FF2B5EF4-FFF2-40B4-BE49-F238E27FC236}">
                <a16:creationId xmlns:a16="http://schemas.microsoft.com/office/drawing/2014/main" id="{39AD78C8-7207-434E-B1F7-96D7248C3832}"/>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184A6C03-C78A-49FB-9ED9-4169F49DBB5B}"/>
              </a:ext>
            </a:extLst>
          </p:cNvPr>
          <p:cNvSpPr>
            <a:spLocks noGrp="1"/>
          </p:cNvSpPr>
          <p:nvPr>
            <p:ph type="sldNum" sz="quarter" idx="12"/>
          </p:nvPr>
        </p:nvSpPr>
        <p:spPr/>
        <p:txBody>
          <a:bodyPr/>
          <a:lstStyle/>
          <a:p>
            <a:fld id="{A5DDDE79-3CA9-40FC-B120-D44A435077D0}" type="slidenum">
              <a:rPr lang="en-CA" smtClean="0"/>
              <a:t>‹#›</a:t>
            </a:fld>
            <a:endParaRPr lang="en-CA"/>
          </a:p>
        </p:txBody>
      </p:sp>
    </p:spTree>
    <p:extLst>
      <p:ext uri="{BB962C8B-B14F-4D97-AF65-F5344CB8AC3E}">
        <p14:creationId xmlns:p14="http://schemas.microsoft.com/office/powerpoint/2010/main" val="36562025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06E35-81D7-4681-99DB-9E685E3DB59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C003D871-6C1C-4808-853B-924114A703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C37FF9A-93E2-422D-A354-5B3FCC5F9F99}"/>
              </a:ext>
            </a:extLst>
          </p:cNvPr>
          <p:cNvSpPr>
            <a:spLocks noGrp="1"/>
          </p:cNvSpPr>
          <p:nvPr>
            <p:ph type="dt" sz="half" idx="10"/>
          </p:nvPr>
        </p:nvSpPr>
        <p:spPr/>
        <p:txBody>
          <a:bodyPr/>
          <a:lstStyle/>
          <a:p>
            <a:fld id="{08A3AF91-14F1-400A-8B01-679EC065AF75}" type="datetimeFigureOut">
              <a:rPr lang="en-CA" smtClean="0"/>
              <a:t>2024-04-15</a:t>
            </a:fld>
            <a:endParaRPr lang="en-CA"/>
          </a:p>
        </p:txBody>
      </p:sp>
      <p:sp>
        <p:nvSpPr>
          <p:cNvPr id="5" name="Footer Placeholder 4">
            <a:extLst>
              <a:ext uri="{FF2B5EF4-FFF2-40B4-BE49-F238E27FC236}">
                <a16:creationId xmlns:a16="http://schemas.microsoft.com/office/drawing/2014/main" id="{593CBA4A-5120-4E23-B7FB-5D828C23095D}"/>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F27E86EC-AF4B-4A43-B2A9-C12FC8E1FC11}"/>
              </a:ext>
            </a:extLst>
          </p:cNvPr>
          <p:cNvSpPr>
            <a:spLocks noGrp="1"/>
          </p:cNvSpPr>
          <p:nvPr>
            <p:ph type="sldNum" sz="quarter" idx="12"/>
          </p:nvPr>
        </p:nvSpPr>
        <p:spPr/>
        <p:txBody>
          <a:bodyPr/>
          <a:lstStyle/>
          <a:p>
            <a:fld id="{A5DDDE79-3CA9-40FC-B120-D44A435077D0}" type="slidenum">
              <a:rPr lang="en-CA" smtClean="0"/>
              <a:t>‹#›</a:t>
            </a:fld>
            <a:endParaRPr lang="en-CA"/>
          </a:p>
        </p:txBody>
      </p:sp>
    </p:spTree>
    <p:extLst>
      <p:ext uri="{BB962C8B-B14F-4D97-AF65-F5344CB8AC3E}">
        <p14:creationId xmlns:p14="http://schemas.microsoft.com/office/powerpoint/2010/main" val="2326873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2D997-BAFD-44A9-B7E2-F04AC17DDAD4}"/>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32949FE3-6050-4EF9-9895-A128A860B6D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93EC992E-C436-406C-83BE-FACA7050B63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9104D9D0-9809-4337-9D3B-5204D9A228F0}"/>
              </a:ext>
            </a:extLst>
          </p:cNvPr>
          <p:cNvSpPr>
            <a:spLocks noGrp="1"/>
          </p:cNvSpPr>
          <p:nvPr>
            <p:ph type="dt" sz="half" idx="10"/>
          </p:nvPr>
        </p:nvSpPr>
        <p:spPr/>
        <p:txBody>
          <a:bodyPr/>
          <a:lstStyle/>
          <a:p>
            <a:fld id="{08A3AF91-14F1-400A-8B01-679EC065AF75}" type="datetimeFigureOut">
              <a:rPr lang="en-CA" smtClean="0"/>
              <a:t>2024-04-15</a:t>
            </a:fld>
            <a:endParaRPr lang="en-CA"/>
          </a:p>
        </p:txBody>
      </p:sp>
      <p:sp>
        <p:nvSpPr>
          <p:cNvPr id="6" name="Footer Placeholder 5">
            <a:extLst>
              <a:ext uri="{FF2B5EF4-FFF2-40B4-BE49-F238E27FC236}">
                <a16:creationId xmlns:a16="http://schemas.microsoft.com/office/drawing/2014/main" id="{B2F9CCFC-FAD9-4ED3-A99D-8B7693607644}"/>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9D2D7647-6260-4FE1-B614-F3FA099D19EE}"/>
              </a:ext>
            </a:extLst>
          </p:cNvPr>
          <p:cNvSpPr>
            <a:spLocks noGrp="1"/>
          </p:cNvSpPr>
          <p:nvPr>
            <p:ph type="sldNum" sz="quarter" idx="12"/>
          </p:nvPr>
        </p:nvSpPr>
        <p:spPr/>
        <p:txBody>
          <a:bodyPr/>
          <a:lstStyle/>
          <a:p>
            <a:fld id="{A5DDDE79-3CA9-40FC-B120-D44A435077D0}" type="slidenum">
              <a:rPr lang="en-CA" smtClean="0"/>
              <a:t>‹#›</a:t>
            </a:fld>
            <a:endParaRPr lang="en-CA"/>
          </a:p>
        </p:txBody>
      </p:sp>
    </p:spTree>
    <p:extLst>
      <p:ext uri="{BB962C8B-B14F-4D97-AF65-F5344CB8AC3E}">
        <p14:creationId xmlns:p14="http://schemas.microsoft.com/office/powerpoint/2010/main" val="3718946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8E02B-2B80-4754-864E-E19BFA1EB342}"/>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2EC4AA49-4142-460A-A22A-B0E49F9C7E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BDCF0D0-71B1-4991-866E-8174F638A67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306E382A-E614-453D-9C09-A7CB360CE71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7B1AC0E-FEAA-4054-ABC6-2DF58D9613A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913583A2-7D8C-47F4-99D0-1FD0A1C6E013}"/>
              </a:ext>
            </a:extLst>
          </p:cNvPr>
          <p:cNvSpPr>
            <a:spLocks noGrp="1"/>
          </p:cNvSpPr>
          <p:nvPr>
            <p:ph type="dt" sz="half" idx="10"/>
          </p:nvPr>
        </p:nvSpPr>
        <p:spPr/>
        <p:txBody>
          <a:bodyPr/>
          <a:lstStyle/>
          <a:p>
            <a:fld id="{08A3AF91-14F1-400A-8B01-679EC065AF75}" type="datetimeFigureOut">
              <a:rPr lang="en-CA" smtClean="0"/>
              <a:t>2024-04-15</a:t>
            </a:fld>
            <a:endParaRPr lang="en-CA"/>
          </a:p>
        </p:txBody>
      </p:sp>
      <p:sp>
        <p:nvSpPr>
          <p:cNvPr id="8" name="Footer Placeholder 7">
            <a:extLst>
              <a:ext uri="{FF2B5EF4-FFF2-40B4-BE49-F238E27FC236}">
                <a16:creationId xmlns:a16="http://schemas.microsoft.com/office/drawing/2014/main" id="{6393FF5D-35D3-4B74-B2F9-C8F149593239}"/>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6864C0D2-8B31-42CA-9B99-50A8F9BFF832}"/>
              </a:ext>
            </a:extLst>
          </p:cNvPr>
          <p:cNvSpPr>
            <a:spLocks noGrp="1"/>
          </p:cNvSpPr>
          <p:nvPr>
            <p:ph type="sldNum" sz="quarter" idx="12"/>
          </p:nvPr>
        </p:nvSpPr>
        <p:spPr/>
        <p:txBody>
          <a:bodyPr/>
          <a:lstStyle/>
          <a:p>
            <a:fld id="{A5DDDE79-3CA9-40FC-B120-D44A435077D0}" type="slidenum">
              <a:rPr lang="en-CA" smtClean="0"/>
              <a:t>‹#›</a:t>
            </a:fld>
            <a:endParaRPr lang="en-CA"/>
          </a:p>
        </p:txBody>
      </p:sp>
    </p:spTree>
    <p:extLst>
      <p:ext uri="{BB962C8B-B14F-4D97-AF65-F5344CB8AC3E}">
        <p14:creationId xmlns:p14="http://schemas.microsoft.com/office/powerpoint/2010/main" val="27169394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6E807-0DBA-4AE7-B1CE-2D53BC67B9CC}"/>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794D03FF-81C0-4AC7-B110-AD7053533F79}"/>
              </a:ext>
            </a:extLst>
          </p:cNvPr>
          <p:cNvSpPr>
            <a:spLocks noGrp="1"/>
          </p:cNvSpPr>
          <p:nvPr>
            <p:ph type="dt" sz="half" idx="10"/>
          </p:nvPr>
        </p:nvSpPr>
        <p:spPr/>
        <p:txBody>
          <a:bodyPr/>
          <a:lstStyle/>
          <a:p>
            <a:fld id="{08A3AF91-14F1-400A-8B01-679EC065AF75}" type="datetimeFigureOut">
              <a:rPr lang="en-CA" smtClean="0"/>
              <a:t>2024-04-15</a:t>
            </a:fld>
            <a:endParaRPr lang="en-CA"/>
          </a:p>
        </p:txBody>
      </p:sp>
      <p:sp>
        <p:nvSpPr>
          <p:cNvPr id="4" name="Footer Placeholder 3">
            <a:extLst>
              <a:ext uri="{FF2B5EF4-FFF2-40B4-BE49-F238E27FC236}">
                <a16:creationId xmlns:a16="http://schemas.microsoft.com/office/drawing/2014/main" id="{ECD459B5-2703-4964-8A6B-094994FF1BF1}"/>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3B591FDC-FF4B-4646-9147-2E5F932FED59}"/>
              </a:ext>
            </a:extLst>
          </p:cNvPr>
          <p:cNvSpPr>
            <a:spLocks noGrp="1"/>
          </p:cNvSpPr>
          <p:nvPr>
            <p:ph type="sldNum" sz="quarter" idx="12"/>
          </p:nvPr>
        </p:nvSpPr>
        <p:spPr/>
        <p:txBody>
          <a:bodyPr/>
          <a:lstStyle/>
          <a:p>
            <a:fld id="{A5DDDE79-3CA9-40FC-B120-D44A435077D0}" type="slidenum">
              <a:rPr lang="en-CA" smtClean="0"/>
              <a:t>‹#›</a:t>
            </a:fld>
            <a:endParaRPr lang="en-CA"/>
          </a:p>
        </p:txBody>
      </p:sp>
    </p:spTree>
    <p:extLst>
      <p:ext uri="{BB962C8B-B14F-4D97-AF65-F5344CB8AC3E}">
        <p14:creationId xmlns:p14="http://schemas.microsoft.com/office/powerpoint/2010/main" val="12341855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24A0DF5-132D-449D-8DB3-A651209149B9}"/>
              </a:ext>
            </a:extLst>
          </p:cNvPr>
          <p:cNvSpPr>
            <a:spLocks noGrp="1"/>
          </p:cNvSpPr>
          <p:nvPr>
            <p:ph type="dt" sz="half" idx="10"/>
          </p:nvPr>
        </p:nvSpPr>
        <p:spPr/>
        <p:txBody>
          <a:bodyPr/>
          <a:lstStyle/>
          <a:p>
            <a:fld id="{08A3AF91-14F1-400A-8B01-679EC065AF75}" type="datetimeFigureOut">
              <a:rPr lang="en-CA" smtClean="0"/>
              <a:t>2024-04-15</a:t>
            </a:fld>
            <a:endParaRPr lang="en-CA"/>
          </a:p>
        </p:txBody>
      </p:sp>
      <p:sp>
        <p:nvSpPr>
          <p:cNvPr id="3" name="Footer Placeholder 2">
            <a:extLst>
              <a:ext uri="{FF2B5EF4-FFF2-40B4-BE49-F238E27FC236}">
                <a16:creationId xmlns:a16="http://schemas.microsoft.com/office/drawing/2014/main" id="{2AF509A7-1937-40E5-A65E-2E9494BF2BA3}"/>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80C2D743-0575-4DF6-8FB6-D39087C77E90}"/>
              </a:ext>
            </a:extLst>
          </p:cNvPr>
          <p:cNvSpPr>
            <a:spLocks noGrp="1"/>
          </p:cNvSpPr>
          <p:nvPr>
            <p:ph type="sldNum" sz="quarter" idx="12"/>
          </p:nvPr>
        </p:nvSpPr>
        <p:spPr/>
        <p:txBody>
          <a:bodyPr/>
          <a:lstStyle/>
          <a:p>
            <a:fld id="{A5DDDE79-3CA9-40FC-B120-D44A435077D0}" type="slidenum">
              <a:rPr lang="en-CA" smtClean="0"/>
              <a:t>‹#›</a:t>
            </a:fld>
            <a:endParaRPr lang="en-CA"/>
          </a:p>
        </p:txBody>
      </p:sp>
    </p:spTree>
    <p:extLst>
      <p:ext uri="{BB962C8B-B14F-4D97-AF65-F5344CB8AC3E}">
        <p14:creationId xmlns:p14="http://schemas.microsoft.com/office/powerpoint/2010/main" val="5884415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78B53-34C0-4660-B1AB-75AAC5ECFD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04C1A331-0435-477E-8FC6-DD73EA0B70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BD66358D-AFF0-446A-8DE7-33CC5CCEE8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E71733-23E9-40D1-B454-36DC80E8AA99}"/>
              </a:ext>
            </a:extLst>
          </p:cNvPr>
          <p:cNvSpPr>
            <a:spLocks noGrp="1"/>
          </p:cNvSpPr>
          <p:nvPr>
            <p:ph type="dt" sz="half" idx="10"/>
          </p:nvPr>
        </p:nvSpPr>
        <p:spPr/>
        <p:txBody>
          <a:bodyPr/>
          <a:lstStyle/>
          <a:p>
            <a:fld id="{08A3AF91-14F1-400A-8B01-679EC065AF75}" type="datetimeFigureOut">
              <a:rPr lang="en-CA" smtClean="0"/>
              <a:t>2024-04-15</a:t>
            </a:fld>
            <a:endParaRPr lang="en-CA"/>
          </a:p>
        </p:txBody>
      </p:sp>
      <p:sp>
        <p:nvSpPr>
          <p:cNvPr id="6" name="Footer Placeholder 5">
            <a:extLst>
              <a:ext uri="{FF2B5EF4-FFF2-40B4-BE49-F238E27FC236}">
                <a16:creationId xmlns:a16="http://schemas.microsoft.com/office/drawing/2014/main" id="{325067F6-B023-4141-AEBA-3177EE2EBAD7}"/>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7FD7C714-7E25-477C-96EC-FE6C49D51485}"/>
              </a:ext>
            </a:extLst>
          </p:cNvPr>
          <p:cNvSpPr>
            <a:spLocks noGrp="1"/>
          </p:cNvSpPr>
          <p:nvPr>
            <p:ph type="sldNum" sz="quarter" idx="12"/>
          </p:nvPr>
        </p:nvSpPr>
        <p:spPr/>
        <p:txBody>
          <a:bodyPr/>
          <a:lstStyle/>
          <a:p>
            <a:fld id="{A5DDDE79-3CA9-40FC-B120-D44A435077D0}" type="slidenum">
              <a:rPr lang="en-CA" smtClean="0"/>
              <a:t>‹#›</a:t>
            </a:fld>
            <a:endParaRPr lang="en-CA"/>
          </a:p>
        </p:txBody>
      </p:sp>
    </p:spTree>
    <p:extLst>
      <p:ext uri="{BB962C8B-B14F-4D97-AF65-F5344CB8AC3E}">
        <p14:creationId xmlns:p14="http://schemas.microsoft.com/office/powerpoint/2010/main" val="18229773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9E60E-598B-4516-A947-DC8DE1C1DC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65F6E855-4573-4396-9A33-EE0A61080A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13B186F0-F997-426A-B493-168C8433AF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90D9E5-3DAB-4F39-8912-DEC7CA1032C1}"/>
              </a:ext>
            </a:extLst>
          </p:cNvPr>
          <p:cNvSpPr>
            <a:spLocks noGrp="1"/>
          </p:cNvSpPr>
          <p:nvPr>
            <p:ph type="dt" sz="half" idx="10"/>
          </p:nvPr>
        </p:nvSpPr>
        <p:spPr/>
        <p:txBody>
          <a:bodyPr/>
          <a:lstStyle/>
          <a:p>
            <a:fld id="{08A3AF91-14F1-400A-8B01-679EC065AF75}" type="datetimeFigureOut">
              <a:rPr lang="en-CA" smtClean="0"/>
              <a:t>2024-04-15</a:t>
            </a:fld>
            <a:endParaRPr lang="en-CA"/>
          </a:p>
        </p:txBody>
      </p:sp>
      <p:sp>
        <p:nvSpPr>
          <p:cNvPr id="6" name="Footer Placeholder 5">
            <a:extLst>
              <a:ext uri="{FF2B5EF4-FFF2-40B4-BE49-F238E27FC236}">
                <a16:creationId xmlns:a16="http://schemas.microsoft.com/office/drawing/2014/main" id="{21DF1408-9560-489D-9429-3B0AA555C0C7}"/>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F9F70BE7-B288-4844-AE97-ACA608754ACD}"/>
              </a:ext>
            </a:extLst>
          </p:cNvPr>
          <p:cNvSpPr>
            <a:spLocks noGrp="1"/>
          </p:cNvSpPr>
          <p:nvPr>
            <p:ph type="sldNum" sz="quarter" idx="12"/>
          </p:nvPr>
        </p:nvSpPr>
        <p:spPr/>
        <p:txBody>
          <a:bodyPr/>
          <a:lstStyle/>
          <a:p>
            <a:fld id="{A5DDDE79-3CA9-40FC-B120-D44A435077D0}" type="slidenum">
              <a:rPr lang="en-CA" smtClean="0"/>
              <a:t>‹#›</a:t>
            </a:fld>
            <a:endParaRPr lang="en-CA"/>
          </a:p>
        </p:txBody>
      </p:sp>
    </p:spTree>
    <p:extLst>
      <p:ext uri="{BB962C8B-B14F-4D97-AF65-F5344CB8AC3E}">
        <p14:creationId xmlns:p14="http://schemas.microsoft.com/office/powerpoint/2010/main" val="22950481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D9F78-513B-43DB-AAF0-E114A40B826E}"/>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886C598B-E32B-4B6C-BE71-21963F195E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E57AEC93-5405-4DD6-A293-A748A7A8045D}"/>
              </a:ext>
            </a:extLst>
          </p:cNvPr>
          <p:cNvSpPr>
            <a:spLocks noGrp="1"/>
          </p:cNvSpPr>
          <p:nvPr>
            <p:ph type="dt" sz="half" idx="10"/>
          </p:nvPr>
        </p:nvSpPr>
        <p:spPr/>
        <p:txBody>
          <a:bodyPr/>
          <a:lstStyle/>
          <a:p>
            <a:fld id="{08A3AF91-14F1-400A-8B01-679EC065AF75}" type="datetimeFigureOut">
              <a:rPr lang="en-CA" smtClean="0"/>
              <a:t>2024-04-15</a:t>
            </a:fld>
            <a:endParaRPr lang="en-CA"/>
          </a:p>
        </p:txBody>
      </p:sp>
      <p:sp>
        <p:nvSpPr>
          <p:cNvPr id="5" name="Footer Placeholder 4">
            <a:extLst>
              <a:ext uri="{FF2B5EF4-FFF2-40B4-BE49-F238E27FC236}">
                <a16:creationId xmlns:a16="http://schemas.microsoft.com/office/drawing/2014/main" id="{04DCD335-9388-4424-BF09-6B27589D315D}"/>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B82ABBDD-9AF0-4E47-A7E5-57E2EC377E9D}"/>
              </a:ext>
            </a:extLst>
          </p:cNvPr>
          <p:cNvSpPr>
            <a:spLocks noGrp="1"/>
          </p:cNvSpPr>
          <p:nvPr>
            <p:ph type="sldNum" sz="quarter" idx="12"/>
          </p:nvPr>
        </p:nvSpPr>
        <p:spPr/>
        <p:txBody>
          <a:bodyPr/>
          <a:lstStyle/>
          <a:p>
            <a:fld id="{A5DDDE79-3CA9-40FC-B120-D44A435077D0}" type="slidenum">
              <a:rPr lang="en-CA" smtClean="0"/>
              <a:t>‹#›</a:t>
            </a:fld>
            <a:endParaRPr lang="en-CA"/>
          </a:p>
        </p:txBody>
      </p:sp>
    </p:spTree>
    <p:extLst>
      <p:ext uri="{BB962C8B-B14F-4D97-AF65-F5344CB8AC3E}">
        <p14:creationId xmlns:p14="http://schemas.microsoft.com/office/powerpoint/2010/main" val="2947085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93A3F25-C203-4439-9BFC-9B2606329C6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7A1DCD58-3AB1-4D38-B684-19B4EE1A93C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FB0B2D12-5FF2-4508-900A-168AF0B271FB}"/>
              </a:ext>
            </a:extLst>
          </p:cNvPr>
          <p:cNvSpPr>
            <a:spLocks noGrp="1"/>
          </p:cNvSpPr>
          <p:nvPr>
            <p:ph type="dt" sz="half" idx="10"/>
          </p:nvPr>
        </p:nvSpPr>
        <p:spPr/>
        <p:txBody>
          <a:bodyPr/>
          <a:lstStyle/>
          <a:p>
            <a:fld id="{08A3AF91-14F1-400A-8B01-679EC065AF75}" type="datetimeFigureOut">
              <a:rPr lang="en-CA" smtClean="0"/>
              <a:t>2024-04-15</a:t>
            </a:fld>
            <a:endParaRPr lang="en-CA"/>
          </a:p>
        </p:txBody>
      </p:sp>
      <p:sp>
        <p:nvSpPr>
          <p:cNvPr id="5" name="Footer Placeholder 4">
            <a:extLst>
              <a:ext uri="{FF2B5EF4-FFF2-40B4-BE49-F238E27FC236}">
                <a16:creationId xmlns:a16="http://schemas.microsoft.com/office/drawing/2014/main" id="{D99735AD-2365-4862-9E2E-0E5D97D9305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85EAA382-92A5-4CE6-89EF-C8D12454EBD9}"/>
              </a:ext>
            </a:extLst>
          </p:cNvPr>
          <p:cNvSpPr>
            <a:spLocks noGrp="1"/>
          </p:cNvSpPr>
          <p:nvPr>
            <p:ph type="sldNum" sz="quarter" idx="12"/>
          </p:nvPr>
        </p:nvSpPr>
        <p:spPr/>
        <p:txBody>
          <a:bodyPr/>
          <a:lstStyle/>
          <a:p>
            <a:fld id="{A5DDDE79-3CA9-40FC-B120-D44A435077D0}" type="slidenum">
              <a:rPr lang="en-CA" smtClean="0"/>
              <a:t>‹#›</a:t>
            </a:fld>
            <a:endParaRPr lang="en-CA"/>
          </a:p>
        </p:txBody>
      </p:sp>
    </p:spTree>
    <p:extLst>
      <p:ext uri="{BB962C8B-B14F-4D97-AF65-F5344CB8AC3E}">
        <p14:creationId xmlns:p14="http://schemas.microsoft.com/office/powerpoint/2010/main" val="10207361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FBC624C-E274-44CF-8485-B02D1833A74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1A186A38-56C8-4335-81D0-41775940E6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E937812-41EE-4723-85F0-78D58EB295E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A3AF91-14F1-400A-8B01-679EC065AF75}" type="datetimeFigureOut">
              <a:rPr lang="en-CA" smtClean="0"/>
              <a:t>2024-04-15</a:t>
            </a:fld>
            <a:endParaRPr lang="en-CA"/>
          </a:p>
        </p:txBody>
      </p:sp>
      <p:sp>
        <p:nvSpPr>
          <p:cNvPr id="5" name="Footer Placeholder 4">
            <a:extLst>
              <a:ext uri="{FF2B5EF4-FFF2-40B4-BE49-F238E27FC236}">
                <a16:creationId xmlns:a16="http://schemas.microsoft.com/office/drawing/2014/main" id="{4E92E391-C1BE-489A-B342-871532644F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6F402E41-AA1E-4327-860A-E1FAA2C8C9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DDDE79-3CA9-40FC-B120-D44A435077D0}" type="slidenum">
              <a:rPr lang="en-CA" smtClean="0"/>
              <a:t>‹#›</a:t>
            </a:fld>
            <a:endParaRPr lang="en-CA"/>
          </a:p>
        </p:txBody>
      </p:sp>
    </p:spTree>
    <p:extLst>
      <p:ext uri="{BB962C8B-B14F-4D97-AF65-F5344CB8AC3E}">
        <p14:creationId xmlns:p14="http://schemas.microsoft.com/office/powerpoint/2010/main" val="1203367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youtu.be/XIjyHzkqzNI" TargetMode="External"/><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hyperlink" Target="https://youtu.be/Ey4MD3DKxPo" TargetMode="External"/><Relationship Id="rId4" Type="http://schemas.openxmlformats.org/officeDocument/2006/relationships/hyperlink" Target="https://youtu.be/RoRTeKxlz3o"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twitter.com/intent/tweet?text=In+just+15+years%2C+more+than+one+in+four+-+or+25%25+of+Sri+Lankans+-+will+be+over+60.+The+demographic+transition+from+a+youth+bulge+to+an+aging+society+creates+several+economic%2C+health+and+social+challenges.&amp;url=https://blogs.worldbank.org/endpovertyinsouthasia/sri-lanka-must-increase-its-efforts-protect-and-promote-human-capital-elderly/?cid=SHR_BlogSiteTweetable_EN_EXT&amp;via=worldbank"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46DD0-83A9-475E-B0B1-5247DFD1D913}"/>
              </a:ext>
            </a:extLst>
          </p:cNvPr>
          <p:cNvSpPr>
            <a:spLocks noGrp="1"/>
          </p:cNvSpPr>
          <p:nvPr>
            <p:ph type="ctrTitle"/>
          </p:nvPr>
        </p:nvSpPr>
        <p:spPr>
          <a:xfrm>
            <a:off x="7464614" y="1783959"/>
            <a:ext cx="4087306" cy="2889114"/>
          </a:xfrm>
        </p:spPr>
        <p:txBody>
          <a:bodyPr vert="horz" lIns="91440" tIns="45720" rIns="91440" bIns="45720" rtlCol="0" anchor="b">
            <a:normAutofit/>
          </a:bodyPr>
          <a:lstStyle/>
          <a:p>
            <a:pPr algn="l"/>
            <a:r>
              <a:rPr lang="en-US" sz="5400"/>
              <a:t>Tamil Seniors </a:t>
            </a:r>
            <a:br>
              <a:rPr lang="en-US" sz="5400"/>
            </a:br>
            <a:r>
              <a:rPr lang="en-US" sz="5400"/>
              <a:t>முது தமிழர்</a:t>
            </a:r>
          </a:p>
        </p:txBody>
      </p:sp>
      <p:sp>
        <p:nvSpPr>
          <p:cNvPr id="3" name="Subtitle 2">
            <a:extLst>
              <a:ext uri="{FF2B5EF4-FFF2-40B4-BE49-F238E27FC236}">
                <a16:creationId xmlns:a16="http://schemas.microsoft.com/office/drawing/2014/main" id="{6FAE6F5B-0B5D-4867-9ACB-64677FDE7306}"/>
              </a:ext>
            </a:extLst>
          </p:cNvPr>
          <p:cNvSpPr>
            <a:spLocks noGrp="1"/>
          </p:cNvSpPr>
          <p:nvPr>
            <p:ph type="subTitle" idx="1"/>
          </p:nvPr>
        </p:nvSpPr>
        <p:spPr>
          <a:xfrm>
            <a:off x="7464612" y="4750893"/>
            <a:ext cx="4087305" cy="1147863"/>
          </a:xfrm>
        </p:spPr>
        <p:txBody>
          <a:bodyPr vert="horz" lIns="91440" tIns="45720" rIns="91440" bIns="45720" rtlCol="0" anchor="t">
            <a:normAutofit/>
          </a:bodyPr>
          <a:lstStyle/>
          <a:p>
            <a:pPr algn="l"/>
            <a:r>
              <a:rPr lang="en-US" sz="1600"/>
              <a:t>புலம்பெயர் நாடுகளிலும் </a:t>
            </a:r>
          </a:p>
          <a:p>
            <a:pPr algn="l"/>
            <a:r>
              <a:rPr lang="en-US" sz="1600"/>
              <a:t>ஈழத்திலும்   எதிர்நோக்கும் சவால்கள் – Tamil Seniors Facing the Challenges in Srilanka and desaporouh </a:t>
            </a:r>
          </a:p>
          <a:p>
            <a:pPr algn="l"/>
            <a:endParaRPr lang="en-US" sz="1600"/>
          </a:p>
        </p:txBody>
      </p:sp>
      <p:sp>
        <p:nvSpPr>
          <p:cNvPr id="71" name="Freeform: Shape 70">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26" name="Picture 2" descr="image-0-02-06-2c913664277f53f26096cfcbae7fe2e5eb05b5f120b9301c9c86daff1cfb36be-v">
            <a:extLst>
              <a:ext uri="{FF2B5EF4-FFF2-40B4-BE49-F238E27FC236}">
                <a16:creationId xmlns:a16="http://schemas.microsoft.com/office/drawing/2014/main" id="{F958311F-C99A-4AC6-B401-A4B48D4B8D6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820" r="16316"/>
          <a:stretch/>
        </p:blipFill>
        <p:spPr bwMode="auto">
          <a:xfrm>
            <a:off x="5467350" y="5334726"/>
            <a:ext cx="1561146" cy="1523274"/>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4BA51EF-4E48-4F14-A906-B855EAA587A4}"/>
              </a:ext>
            </a:extLst>
          </p:cNvPr>
          <p:cNvSpPr txBox="1"/>
          <p:nvPr/>
        </p:nvSpPr>
        <p:spPr>
          <a:xfrm>
            <a:off x="809625" y="2234446"/>
            <a:ext cx="3448050" cy="1785104"/>
          </a:xfrm>
          <a:prstGeom prst="rect">
            <a:avLst/>
          </a:prstGeom>
          <a:noFill/>
        </p:spPr>
        <p:txBody>
          <a:bodyPr wrap="square" rtlCol="0">
            <a:spAutoFit/>
          </a:bodyPr>
          <a:lstStyle/>
          <a:p>
            <a:pPr>
              <a:spcAft>
                <a:spcPts val="600"/>
              </a:spcAft>
            </a:pPr>
            <a:r>
              <a:rPr lang="en-CA">
                <a:hlinkClick r:id="rId3"/>
              </a:rPr>
              <a:t>https://youtu.be/XIjyHzkqzNI</a:t>
            </a:r>
            <a:endParaRPr lang="en-CA"/>
          </a:p>
          <a:p>
            <a:pPr>
              <a:spcAft>
                <a:spcPts val="600"/>
              </a:spcAft>
            </a:pPr>
            <a:r>
              <a:rPr lang="en-CA">
                <a:hlinkClick r:id="rId4"/>
              </a:rPr>
              <a:t>https://youtu.be/RoRTeKxlz3o</a:t>
            </a:r>
            <a:endParaRPr lang="en-CA"/>
          </a:p>
          <a:p>
            <a:pPr>
              <a:spcAft>
                <a:spcPts val="600"/>
              </a:spcAft>
            </a:pPr>
            <a:r>
              <a:rPr lang="en-CA">
                <a:hlinkClick r:id="rId5"/>
              </a:rPr>
              <a:t>https://youtu.be/Ey4MD3DKxPo</a:t>
            </a:r>
            <a:endParaRPr lang="en-CA"/>
          </a:p>
          <a:p>
            <a:pPr>
              <a:spcAft>
                <a:spcPts val="600"/>
              </a:spcAft>
            </a:pPr>
            <a:endParaRPr lang="en-CA"/>
          </a:p>
          <a:p>
            <a:pPr>
              <a:spcAft>
                <a:spcPts val="600"/>
              </a:spcAft>
            </a:pPr>
            <a:endParaRPr lang="en-CA"/>
          </a:p>
        </p:txBody>
      </p:sp>
    </p:spTree>
    <p:extLst>
      <p:ext uri="{BB962C8B-B14F-4D97-AF65-F5344CB8AC3E}">
        <p14:creationId xmlns:p14="http://schemas.microsoft.com/office/powerpoint/2010/main" val="89458406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500"/>
                                  </p:stCondLst>
                                  <p:iterate>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7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73CA4B-FD9B-4C17-A12D-7571A6B38AC9}"/>
              </a:ext>
            </a:extLst>
          </p:cNvPr>
          <p:cNvSpPr>
            <a:spLocks noGrp="1"/>
          </p:cNvSpPr>
          <p:nvPr>
            <p:ph type="title"/>
          </p:nvPr>
        </p:nvSpPr>
        <p:spPr>
          <a:xfrm>
            <a:off x="640080" y="325369"/>
            <a:ext cx="4368602" cy="1956841"/>
          </a:xfrm>
        </p:spPr>
        <p:txBody>
          <a:bodyPr anchor="b">
            <a:normAutofit/>
          </a:bodyPr>
          <a:lstStyle/>
          <a:p>
            <a:r>
              <a:rPr lang="en-CA" sz="4200"/>
              <a:t>Who  are the Seniors?</a:t>
            </a:r>
            <a:br>
              <a:rPr lang="en-CA" sz="4200"/>
            </a:br>
            <a:r>
              <a:rPr lang="en-CA" sz="4200"/>
              <a:t> முதியோர் யார்?</a:t>
            </a:r>
          </a:p>
        </p:txBody>
      </p:sp>
      <p:sp>
        <p:nvSpPr>
          <p:cNvPr id="7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1FE8FD7-3036-4684-B9FB-911468483D6E}"/>
              </a:ext>
            </a:extLst>
          </p:cNvPr>
          <p:cNvSpPr>
            <a:spLocks noGrp="1"/>
          </p:cNvSpPr>
          <p:nvPr>
            <p:ph idx="1"/>
          </p:nvPr>
        </p:nvSpPr>
        <p:spPr>
          <a:xfrm>
            <a:off x="640080" y="2915457"/>
            <a:ext cx="4243589" cy="3320668"/>
          </a:xfrm>
        </p:spPr>
        <p:txBody>
          <a:bodyPr>
            <a:normAutofit/>
          </a:bodyPr>
          <a:lstStyle/>
          <a:p>
            <a:pPr algn="just"/>
            <a:r>
              <a:rPr lang="en-US" sz="1600" b="0" i="0">
                <a:solidFill>
                  <a:srgbClr val="333333"/>
                </a:solidFill>
                <a:effectLst/>
                <a:latin typeface="Open Sans" panose="020B0606030504020204" pitchFamily="34" charset="0"/>
              </a:rPr>
              <a:t>In Sri Lanka, 12.3% of the population is aged 60 or older, making it the country with the highest proportion of older adults in South Asia. The Western province has the highest percentage of the country’s elderly at 31.7%, while the Northern Province has the least at 4.8%.</a:t>
            </a:r>
          </a:p>
          <a:p>
            <a:pPr algn="l"/>
            <a:r>
              <a:rPr lang="en-US" sz="1600" b="0" i="0" u="none" strike="noStrike">
                <a:solidFill>
                  <a:srgbClr val="333333"/>
                </a:solidFill>
                <a:effectLst/>
                <a:latin typeface="Open Sans" panose="020B0606030504020204" pitchFamily="34" charset="0"/>
                <a:hlinkClick r:id="rId2"/>
              </a:rPr>
              <a:t>In just 15 years, more than one in four - or 25% of Sri Lankans - will be over 60. The demographic transition from a youth bulge to an aging society creates several economic, health and social challenges. </a:t>
            </a:r>
            <a:endParaRPr lang="en-US" sz="1600" b="0" i="0">
              <a:solidFill>
                <a:srgbClr val="333333"/>
              </a:solidFill>
              <a:effectLst/>
              <a:latin typeface="Open Sans" panose="020B0606030504020204" pitchFamily="34" charset="0"/>
            </a:endParaRPr>
          </a:p>
          <a:p>
            <a:pPr marL="0" indent="0">
              <a:buNone/>
            </a:pPr>
            <a:endParaRPr lang="en-CA" sz="2200"/>
          </a:p>
        </p:txBody>
      </p:sp>
      <p:pic>
        <p:nvPicPr>
          <p:cNvPr id="4098" name="Picture 2" descr="The Ageing of Sri Lanka">
            <a:extLst>
              <a:ext uri="{FF2B5EF4-FFF2-40B4-BE49-F238E27FC236}">
                <a16:creationId xmlns:a16="http://schemas.microsoft.com/office/drawing/2014/main" id="{221862FA-28B2-45C0-8989-3638B66317F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714" r="14332" b="-1"/>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88346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139C8-D1F0-4691-AF50-AB7CCE9DE941}"/>
              </a:ext>
            </a:extLst>
          </p:cNvPr>
          <p:cNvSpPr>
            <a:spLocks noGrp="1"/>
          </p:cNvSpPr>
          <p:nvPr>
            <p:ph type="title"/>
          </p:nvPr>
        </p:nvSpPr>
        <p:spPr>
          <a:xfrm>
            <a:off x="838200" y="365126"/>
            <a:ext cx="10515600" cy="577850"/>
          </a:xfrm>
        </p:spPr>
        <p:txBody>
          <a:bodyPr>
            <a:normAutofit fontScale="90000"/>
          </a:bodyPr>
          <a:lstStyle/>
          <a:p>
            <a:r>
              <a:rPr lang="en-CA" sz="3600"/>
              <a:t>முதியோர் எதிர்நோக்கும் பிரச்சினைகள்</a:t>
            </a:r>
          </a:p>
        </p:txBody>
      </p:sp>
      <p:sp>
        <p:nvSpPr>
          <p:cNvPr id="3" name="Content Placeholder 2">
            <a:extLst>
              <a:ext uri="{FF2B5EF4-FFF2-40B4-BE49-F238E27FC236}">
                <a16:creationId xmlns:a16="http://schemas.microsoft.com/office/drawing/2014/main" id="{08D25235-93F9-4DD9-9624-8925D8789650}"/>
              </a:ext>
            </a:extLst>
          </p:cNvPr>
          <p:cNvSpPr>
            <a:spLocks noGrp="1"/>
          </p:cNvSpPr>
          <p:nvPr>
            <p:ph idx="1"/>
          </p:nvPr>
        </p:nvSpPr>
        <p:spPr>
          <a:xfrm>
            <a:off x="838200" y="1078523"/>
            <a:ext cx="10515600" cy="5098440"/>
          </a:xfrm>
        </p:spPr>
        <p:txBody>
          <a:bodyPr>
            <a:normAutofit/>
          </a:bodyPr>
          <a:lstStyle/>
          <a:p>
            <a:r>
              <a:rPr lang="en-CA">
                <a:solidFill>
                  <a:srgbClr val="FF0000"/>
                </a:solidFill>
                <a:effectLst/>
                <a:latin typeface="Vijaya" panose="02020604020202020204" pitchFamily="18" charset="0"/>
                <a:ea typeface="Times New Roman" panose="02020603050405020304" pitchFamily="18" charset="0"/>
              </a:rPr>
              <a:t>விரிசலடையும்</a:t>
            </a:r>
            <a:r>
              <a:rPr lang="en-CA">
                <a:solidFill>
                  <a:srgbClr val="FF0000"/>
                </a:solidFill>
                <a:effectLst/>
                <a:latin typeface="var(--body-font-family)"/>
                <a:ea typeface="Times New Roman" panose="02020603050405020304" pitchFamily="18" charset="0"/>
                <a:cs typeface="Helvetica" panose="020B0604020202020204" pitchFamily="34" charset="0"/>
              </a:rPr>
              <a:t> </a:t>
            </a:r>
            <a:r>
              <a:rPr lang="en-CA">
                <a:solidFill>
                  <a:srgbClr val="FF0000"/>
                </a:solidFill>
                <a:effectLst/>
                <a:latin typeface="Vijaya" panose="02020604020202020204" pitchFamily="18" charset="0"/>
                <a:ea typeface="Times New Roman" panose="02020603050405020304" pitchFamily="18" charset="0"/>
              </a:rPr>
              <a:t>உறவுகள்</a:t>
            </a:r>
            <a:r>
              <a:rPr lang="en-CA">
                <a:solidFill>
                  <a:srgbClr val="FF0000"/>
                </a:solidFill>
                <a:effectLst/>
                <a:latin typeface="var(--body-font-family)"/>
                <a:ea typeface="Times New Roman" panose="02020603050405020304" pitchFamily="18" charset="0"/>
                <a:cs typeface="Helvetica" panose="020B0604020202020204" pitchFamily="34" charset="0"/>
              </a:rPr>
              <a:t>:</a:t>
            </a:r>
            <a:endParaRPr lang="en-CA">
              <a:effectLst/>
              <a:latin typeface="Times New Roman" panose="02020603050405020304" pitchFamily="18" charset="0"/>
              <a:ea typeface="Times New Roman" panose="02020603050405020304" pitchFamily="18" charset="0"/>
            </a:endParaRPr>
          </a:p>
          <a:p>
            <a:r>
              <a:rPr lang="en-CA">
                <a:solidFill>
                  <a:srgbClr val="000000"/>
                </a:solidFill>
                <a:effectLst/>
                <a:latin typeface="Vijaya" panose="02020604020202020204" pitchFamily="18" charset="0"/>
                <a:ea typeface="Times New Roman" panose="02020603050405020304" pitchFamily="18" charset="0"/>
              </a:rPr>
              <a:t>புகழ்பெற்ற</a:t>
            </a:r>
            <a:r>
              <a:rPr lang="en-CA">
                <a:solidFill>
                  <a:srgbClr val="000000"/>
                </a:solidFill>
                <a:effectLst/>
                <a:latin typeface="var(--body-font-family)"/>
                <a:ea typeface="Times New Roman" panose="02020603050405020304" pitchFamily="18" charset="0"/>
                <a:cs typeface="Helvetica" panose="020B0604020202020204" pitchFamily="34" charset="0"/>
              </a:rPr>
              <a:t> </a:t>
            </a:r>
            <a:r>
              <a:rPr lang="en-CA">
                <a:solidFill>
                  <a:srgbClr val="000000"/>
                </a:solidFill>
                <a:effectLst/>
                <a:latin typeface="Vijaya" panose="02020604020202020204" pitchFamily="18" charset="0"/>
                <a:ea typeface="Times New Roman" panose="02020603050405020304" pitchFamily="18" charset="0"/>
              </a:rPr>
              <a:t>புதுக்கவிதை</a:t>
            </a:r>
            <a:r>
              <a:rPr lang="en-CA">
                <a:solidFill>
                  <a:srgbClr val="000000"/>
                </a:solidFill>
                <a:effectLst/>
                <a:latin typeface="var(--body-font-family)"/>
                <a:ea typeface="Times New Roman" panose="02020603050405020304" pitchFamily="18" charset="0"/>
                <a:cs typeface="Helvetica" panose="020B0604020202020204" pitchFamily="34" charset="0"/>
              </a:rPr>
              <a:t> </a:t>
            </a:r>
            <a:r>
              <a:rPr lang="en-CA">
                <a:solidFill>
                  <a:srgbClr val="000000"/>
                </a:solidFill>
                <a:effectLst/>
                <a:latin typeface="Vijaya" panose="02020604020202020204" pitchFamily="18" charset="0"/>
                <a:ea typeface="Times New Roman" panose="02020603050405020304" pitchFamily="18" charset="0"/>
              </a:rPr>
              <a:t>ஒன்று</a:t>
            </a:r>
            <a:r>
              <a:rPr lang="en-CA">
                <a:solidFill>
                  <a:srgbClr val="000000"/>
                </a:solidFill>
                <a:effectLst/>
                <a:latin typeface="var(--body-font-family)"/>
                <a:ea typeface="Times New Roman" panose="02020603050405020304" pitchFamily="18" charset="0"/>
                <a:cs typeface="Helvetica" panose="020B0604020202020204" pitchFamily="34" charset="0"/>
              </a:rPr>
              <a:t> </a:t>
            </a:r>
            <a:r>
              <a:rPr lang="en-CA">
                <a:solidFill>
                  <a:srgbClr val="000000"/>
                </a:solidFill>
                <a:effectLst/>
                <a:latin typeface="Vijaya" panose="02020604020202020204" pitchFamily="18" charset="0"/>
                <a:ea typeface="Times New Roman" panose="02020603050405020304" pitchFamily="18" charset="0"/>
              </a:rPr>
              <a:t>உண்டு</a:t>
            </a:r>
            <a:r>
              <a:rPr lang="en-CA">
                <a:solidFill>
                  <a:srgbClr val="000000"/>
                </a:solidFill>
                <a:effectLst/>
                <a:latin typeface="var(--body-font-family)"/>
                <a:ea typeface="Times New Roman" panose="02020603050405020304" pitchFamily="18" charset="0"/>
                <a:cs typeface="Helvetica" panose="020B0604020202020204" pitchFamily="34" charset="0"/>
              </a:rPr>
              <a:t>.</a:t>
            </a:r>
            <a:br>
              <a:rPr lang="en-CA">
                <a:solidFill>
                  <a:srgbClr val="000000"/>
                </a:solidFill>
                <a:effectLst/>
                <a:latin typeface="var(--body-font-family)"/>
                <a:ea typeface="Times New Roman" panose="02020603050405020304" pitchFamily="18" charset="0"/>
                <a:cs typeface="Helvetica" panose="020B0604020202020204" pitchFamily="34" charset="0"/>
              </a:rPr>
            </a:br>
            <a:r>
              <a:rPr lang="en-CA">
                <a:solidFill>
                  <a:srgbClr val="000000"/>
                </a:solidFill>
                <a:effectLst/>
                <a:latin typeface="var(--body-font-family)"/>
                <a:ea typeface="Times New Roman" panose="02020603050405020304" pitchFamily="18" charset="0"/>
                <a:cs typeface="Helvetica" panose="020B0604020202020204" pitchFamily="34" charset="0"/>
              </a:rPr>
              <a:t>“</a:t>
            </a:r>
            <a:r>
              <a:rPr lang="en-CA">
                <a:solidFill>
                  <a:srgbClr val="000000"/>
                </a:solidFill>
                <a:effectLst/>
                <a:latin typeface="Vijaya" panose="02020604020202020204" pitchFamily="18" charset="0"/>
                <a:ea typeface="Times New Roman" panose="02020603050405020304" pitchFamily="18" charset="0"/>
              </a:rPr>
              <a:t>வீட்டுக்கு</a:t>
            </a:r>
            <a:r>
              <a:rPr lang="en-CA">
                <a:solidFill>
                  <a:srgbClr val="000000"/>
                </a:solidFill>
                <a:effectLst/>
                <a:latin typeface="var(--body-font-family)"/>
                <a:ea typeface="Times New Roman" panose="02020603050405020304" pitchFamily="18" charset="0"/>
                <a:cs typeface="Helvetica" panose="020B0604020202020204" pitchFamily="34" charset="0"/>
              </a:rPr>
              <a:t> </a:t>
            </a:r>
            <a:r>
              <a:rPr lang="en-CA">
                <a:solidFill>
                  <a:srgbClr val="000000"/>
                </a:solidFill>
                <a:effectLst/>
                <a:latin typeface="Vijaya" panose="02020604020202020204" pitchFamily="18" charset="0"/>
                <a:ea typeface="Times New Roman" panose="02020603050405020304" pitchFamily="18" charset="0"/>
              </a:rPr>
              <a:t>பெயரோ</a:t>
            </a:r>
            <a:r>
              <a:rPr lang="en-CA">
                <a:solidFill>
                  <a:srgbClr val="000000"/>
                </a:solidFill>
                <a:effectLst/>
                <a:latin typeface="var(--body-font-family)"/>
                <a:ea typeface="Times New Roman" panose="02020603050405020304" pitchFamily="18" charset="0"/>
                <a:cs typeface="Helvetica" panose="020B0604020202020204" pitchFamily="34" charset="0"/>
              </a:rPr>
              <a:t> </a:t>
            </a:r>
            <a:r>
              <a:rPr lang="en-CA">
                <a:solidFill>
                  <a:srgbClr val="000000"/>
                </a:solidFill>
                <a:effectLst/>
                <a:latin typeface="Vijaya" panose="02020604020202020204" pitchFamily="18" charset="0"/>
                <a:ea typeface="Times New Roman" panose="02020603050405020304" pitchFamily="18" charset="0"/>
              </a:rPr>
              <a:t>அன்னை</a:t>
            </a:r>
            <a:r>
              <a:rPr lang="en-CA">
                <a:solidFill>
                  <a:srgbClr val="000000"/>
                </a:solidFill>
                <a:effectLst/>
                <a:latin typeface="var(--body-font-family)"/>
                <a:ea typeface="Times New Roman" panose="02020603050405020304" pitchFamily="18" charset="0"/>
                <a:cs typeface="Helvetica" panose="020B0604020202020204" pitchFamily="34" charset="0"/>
              </a:rPr>
              <a:t> </a:t>
            </a:r>
            <a:r>
              <a:rPr lang="en-CA">
                <a:solidFill>
                  <a:srgbClr val="000000"/>
                </a:solidFill>
                <a:effectLst/>
                <a:latin typeface="Vijaya" panose="02020604020202020204" pitchFamily="18" charset="0"/>
                <a:ea typeface="Times New Roman" panose="02020603050405020304" pitchFamily="18" charset="0"/>
              </a:rPr>
              <a:t>இல்லம்</a:t>
            </a:r>
            <a:r>
              <a:rPr lang="en-CA">
                <a:solidFill>
                  <a:srgbClr val="000000"/>
                </a:solidFill>
                <a:effectLst/>
                <a:latin typeface="var(--body-font-family)"/>
                <a:ea typeface="Times New Roman" panose="02020603050405020304" pitchFamily="18" charset="0"/>
                <a:cs typeface="Helvetica" panose="020B0604020202020204" pitchFamily="34" charset="0"/>
              </a:rPr>
              <a:t>.</a:t>
            </a:r>
            <a:br>
              <a:rPr lang="en-CA">
                <a:solidFill>
                  <a:srgbClr val="000000"/>
                </a:solidFill>
                <a:effectLst/>
                <a:latin typeface="var(--body-font-family)"/>
                <a:ea typeface="Times New Roman" panose="02020603050405020304" pitchFamily="18" charset="0"/>
                <a:cs typeface="Helvetica" panose="020B0604020202020204" pitchFamily="34" charset="0"/>
              </a:rPr>
            </a:br>
            <a:r>
              <a:rPr lang="en-CA">
                <a:solidFill>
                  <a:srgbClr val="000000"/>
                </a:solidFill>
                <a:effectLst/>
                <a:latin typeface="Vijaya" panose="02020604020202020204" pitchFamily="18" charset="0"/>
                <a:ea typeface="Times New Roman" panose="02020603050405020304" pitchFamily="18" charset="0"/>
              </a:rPr>
              <a:t>அன்னை</a:t>
            </a:r>
            <a:r>
              <a:rPr lang="en-CA">
                <a:solidFill>
                  <a:srgbClr val="000000"/>
                </a:solidFill>
                <a:effectLst/>
                <a:latin typeface="var(--body-font-family)"/>
                <a:ea typeface="Times New Roman" panose="02020603050405020304" pitchFamily="18" charset="0"/>
                <a:cs typeface="Helvetica" panose="020B0604020202020204" pitchFamily="34" charset="0"/>
              </a:rPr>
              <a:t> </a:t>
            </a:r>
            <a:r>
              <a:rPr lang="en-CA">
                <a:solidFill>
                  <a:srgbClr val="000000"/>
                </a:solidFill>
                <a:effectLst/>
                <a:latin typeface="Vijaya" panose="02020604020202020204" pitchFamily="18" charset="0"/>
                <a:ea typeface="Times New Roman" panose="02020603050405020304" pitchFamily="18" charset="0"/>
              </a:rPr>
              <a:t>இருப்பதோ</a:t>
            </a:r>
            <a:r>
              <a:rPr lang="en-CA">
                <a:solidFill>
                  <a:srgbClr val="000000"/>
                </a:solidFill>
                <a:effectLst/>
                <a:latin typeface="var(--body-font-family)"/>
                <a:ea typeface="Times New Roman" panose="02020603050405020304" pitchFamily="18" charset="0"/>
                <a:cs typeface="Helvetica" panose="020B0604020202020204" pitchFamily="34" charset="0"/>
              </a:rPr>
              <a:t> </a:t>
            </a:r>
            <a:r>
              <a:rPr lang="en-CA">
                <a:solidFill>
                  <a:srgbClr val="000000"/>
                </a:solidFill>
                <a:effectLst/>
                <a:latin typeface="Vijaya" panose="02020604020202020204" pitchFamily="18" charset="0"/>
                <a:ea typeface="Times New Roman" panose="02020603050405020304" pitchFamily="18" charset="0"/>
              </a:rPr>
              <a:t>முதியோர்</a:t>
            </a:r>
            <a:r>
              <a:rPr lang="en-CA">
                <a:solidFill>
                  <a:srgbClr val="000000"/>
                </a:solidFill>
                <a:effectLst/>
                <a:latin typeface="var(--body-font-family)"/>
                <a:ea typeface="Times New Roman" panose="02020603050405020304" pitchFamily="18" charset="0"/>
                <a:cs typeface="Helvetica" panose="020B0604020202020204" pitchFamily="34" charset="0"/>
              </a:rPr>
              <a:t> </a:t>
            </a:r>
            <a:r>
              <a:rPr lang="en-CA">
                <a:solidFill>
                  <a:srgbClr val="000000"/>
                </a:solidFill>
                <a:effectLst/>
                <a:latin typeface="Vijaya" panose="02020604020202020204" pitchFamily="18" charset="0"/>
                <a:ea typeface="Times New Roman" panose="02020603050405020304" pitchFamily="18" charset="0"/>
              </a:rPr>
              <a:t>இல்லம்</a:t>
            </a:r>
            <a:r>
              <a:rPr lang="en-CA">
                <a:solidFill>
                  <a:srgbClr val="000000"/>
                </a:solidFill>
                <a:effectLst/>
                <a:latin typeface="Cambria" panose="02040503050406030204" pitchFamily="18" charset="0"/>
                <a:ea typeface="Times New Roman" panose="02020603050405020304" pitchFamily="18" charset="0"/>
                <a:cs typeface="Cambria" panose="02040503050406030204" pitchFamily="18" charset="0"/>
              </a:rPr>
              <a:t>”</a:t>
            </a:r>
            <a:endParaRPr lang="en-CA">
              <a:effectLst/>
              <a:latin typeface="Times New Roman" panose="02020603050405020304" pitchFamily="18" charset="0"/>
              <a:ea typeface="Times New Roman" panose="02020603050405020304" pitchFamily="18" charset="0"/>
            </a:endParaRPr>
          </a:p>
          <a:p>
            <a:r>
              <a:rPr lang="en-US">
                <a:effectLst/>
                <a:latin typeface="Vijaya" panose="02020604020202020204" pitchFamily="18" charset="0"/>
                <a:ea typeface="Calibri" panose="020F0502020204030204" pitchFamily="34" charset="0"/>
              </a:rPr>
              <a:t>இந்த</a:t>
            </a:r>
            <a:r>
              <a:rPr lang="en-US">
                <a:effectLst/>
                <a:latin typeface="var(--body-font-family)"/>
                <a:ea typeface="Calibri" panose="020F0502020204030204" pitchFamily="34" charset="0"/>
                <a:cs typeface="Helvetica" panose="020B0604020202020204" pitchFamily="34" charset="0"/>
              </a:rPr>
              <a:t> </a:t>
            </a:r>
            <a:r>
              <a:rPr lang="en-US">
                <a:effectLst/>
                <a:latin typeface="Vijaya" panose="02020604020202020204" pitchFamily="18" charset="0"/>
                <a:ea typeface="Calibri" panose="020F0502020204030204" pitchFamily="34" charset="0"/>
              </a:rPr>
              <a:t>இருவரிக்கவிதை</a:t>
            </a:r>
            <a:r>
              <a:rPr lang="en-US">
                <a:effectLst/>
                <a:latin typeface="var(--body-font-family)"/>
                <a:ea typeface="Calibri" panose="020F0502020204030204" pitchFamily="34" charset="0"/>
                <a:cs typeface="Helvetica" panose="020B0604020202020204" pitchFamily="34" charset="0"/>
              </a:rPr>
              <a:t> </a:t>
            </a:r>
            <a:r>
              <a:rPr lang="en-US">
                <a:effectLst/>
                <a:latin typeface="Vijaya" panose="02020604020202020204" pitchFamily="18" charset="0"/>
                <a:ea typeface="Calibri" panose="020F0502020204030204" pitchFamily="34" charset="0"/>
              </a:rPr>
              <a:t>பல</a:t>
            </a:r>
            <a:r>
              <a:rPr lang="en-US">
                <a:effectLst/>
                <a:latin typeface="var(--body-font-family)"/>
                <a:ea typeface="Calibri" panose="020F0502020204030204" pitchFamily="34" charset="0"/>
                <a:cs typeface="Helvetica" panose="020B0604020202020204" pitchFamily="34" charset="0"/>
              </a:rPr>
              <a:t> </a:t>
            </a:r>
            <a:r>
              <a:rPr lang="en-US">
                <a:effectLst/>
                <a:latin typeface="Vijaya" panose="02020604020202020204" pitchFamily="18" charset="0"/>
                <a:ea typeface="Calibri" panose="020F0502020204030204" pitchFamily="34" charset="0"/>
              </a:rPr>
              <a:t>சொல்லமுடியாத</a:t>
            </a:r>
            <a:r>
              <a:rPr lang="en-US">
                <a:effectLst/>
                <a:latin typeface="var(--body-font-family)"/>
                <a:ea typeface="Calibri" panose="020F0502020204030204" pitchFamily="34" charset="0"/>
                <a:cs typeface="Helvetica" panose="020B0604020202020204" pitchFamily="34" charset="0"/>
              </a:rPr>
              <a:t> </a:t>
            </a:r>
            <a:r>
              <a:rPr lang="en-US">
                <a:effectLst/>
                <a:latin typeface="Vijaya" panose="02020604020202020204" pitchFamily="18" charset="0"/>
                <a:ea typeface="Calibri" panose="020F0502020204030204" pitchFamily="34" charset="0"/>
              </a:rPr>
              <a:t>கதைகளைச்</a:t>
            </a:r>
            <a:r>
              <a:rPr lang="en-US">
                <a:effectLst/>
                <a:latin typeface="var(--body-font-family)"/>
                <a:ea typeface="Calibri" panose="020F0502020204030204" pitchFamily="34" charset="0"/>
                <a:cs typeface="Helvetica" panose="020B0604020202020204" pitchFamily="34" charset="0"/>
              </a:rPr>
              <a:t> </a:t>
            </a:r>
            <a:r>
              <a:rPr lang="en-US">
                <a:effectLst/>
                <a:latin typeface="Vijaya" panose="02020604020202020204" pitchFamily="18" charset="0"/>
                <a:ea typeface="Calibri" panose="020F0502020204030204" pitchFamily="34" charset="0"/>
              </a:rPr>
              <a:t>சொல்கிறது</a:t>
            </a:r>
            <a:r>
              <a:rPr lang="en-US">
                <a:effectLst/>
                <a:latin typeface="var(--body-font-family)"/>
                <a:ea typeface="Calibri" panose="020F0502020204030204" pitchFamily="34" charset="0"/>
                <a:cs typeface="Helvetica" panose="020B0604020202020204" pitchFamily="34" charset="0"/>
              </a:rPr>
              <a:t> </a:t>
            </a:r>
            <a:r>
              <a:rPr lang="en-US">
                <a:effectLst/>
                <a:latin typeface="Vijaya" panose="02020604020202020204" pitchFamily="18" charset="0"/>
                <a:ea typeface="Calibri" panose="020F0502020204030204" pitchFamily="34" charset="0"/>
              </a:rPr>
              <a:t>நமக்கு</a:t>
            </a:r>
            <a:r>
              <a:rPr lang="en-US">
                <a:effectLst/>
                <a:latin typeface="Cambria" panose="02040503050406030204" pitchFamily="18" charset="0"/>
                <a:ea typeface="Calibri" panose="020F0502020204030204" pitchFamily="34" charset="0"/>
                <a:cs typeface="Cambria" panose="02040503050406030204" pitchFamily="18" charset="0"/>
              </a:rPr>
              <a:t> </a:t>
            </a:r>
            <a:r>
              <a:rPr lang="en-US">
                <a:effectLst/>
                <a:latin typeface="Vijaya" panose="02020604020202020204" pitchFamily="18" charset="0"/>
                <a:ea typeface="Calibri" panose="020F0502020204030204" pitchFamily="34" charset="0"/>
              </a:rPr>
              <a:t>அண்மைக்கால</a:t>
            </a:r>
            <a:r>
              <a:rPr lang="en-US">
                <a:effectLst/>
                <a:latin typeface="var(--body-font-family)"/>
                <a:ea typeface="Calibri" panose="020F0502020204030204" pitchFamily="34" charset="0"/>
                <a:cs typeface="Helvetica" panose="020B0604020202020204" pitchFamily="34" charset="0"/>
              </a:rPr>
              <a:t> </a:t>
            </a:r>
            <a:r>
              <a:rPr lang="en-US">
                <a:effectLst/>
                <a:latin typeface="Vijaya" panose="02020604020202020204" pitchFamily="18" charset="0"/>
                <a:ea typeface="Calibri" panose="020F0502020204030204" pitchFamily="34" charset="0"/>
              </a:rPr>
              <a:t>ஆய்வுகளின்படி</a:t>
            </a:r>
            <a:r>
              <a:rPr lang="en-US">
                <a:effectLst/>
                <a:latin typeface="var(--body-font-family)"/>
                <a:ea typeface="Calibri" panose="020F0502020204030204" pitchFamily="34" charset="0"/>
                <a:cs typeface="Helvetica" panose="020B0604020202020204" pitchFamily="34" charset="0"/>
              </a:rPr>
              <a:t>, </a:t>
            </a:r>
            <a:r>
              <a:rPr lang="en-US">
                <a:effectLst/>
                <a:latin typeface="Vijaya" panose="02020604020202020204" pitchFamily="18" charset="0"/>
                <a:ea typeface="Calibri" panose="020F0502020204030204" pitchFamily="34" charset="0"/>
              </a:rPr>
              <a:t>கடந்த</a:t>
            </a:r>
            <a:r>
              <a:rPr lang="en-US">
                <a:effectLst/>
                <a:latin typeface="var(--body-font-family)"/>
                <a:ea typeface="Calibri" panose="020F0502020204030204" pitchFamily="34" charset="0"/>
                <a:cs typeface="Helvetica" panose="020B0604020202020204" pitchFamily="34" charset="0"/>
              </a:rPr>
              <a:t> 10 </a:t>
            </a:r>
            <a:r>
              <a:rPr lang="en-US">
                <a:effectLst/>
                <a:latin typeface="Vijaya" panose="02020604020202020204" pitchFamily="18" charset="0"/>
                <a:ea typeface="Calibri" panose="020F0502020204030204" pitchFamily="34" charset="0"/>
              </a:rPr>
              <a:t>ஆண்டுகளில்</a:t>
            </a:r>
            <a:r>
              <a:rPr lang="en-US">
                <a:effectLst/>
                <a:latin typeface="var(--body-font-family)"/>
                <a:ea typeface="Calibri" panose="020F0502020204030204" pitchFamily="34" charset="0"/>
                <a:cs typeface="Helvetica" panose="020B0604020202020204" pitchFamily="34" charset="0"/>
              </a:rPr>
              <a:t> </a:t>
            </a:r>
            <a:r>
              <a:rPr lang="en-US">
                <a:effectLst/>
                <a:latin typeface="Vijaya" panose="02020604020202020204" pitchFamily="18" charset="0"/>
                <a:ea typeface="Calibri" panose="020F0502020204030204" pitchFamily="34" charset="0"/>
              </a:rPr>
              <a:t>முதியோர்</a:t>
            </a:r>
            <a:r>
              <a:rPr lang="en-US">
                <a:effectLst/>
                <a:latin typeface="var(--body-font-family)"/>
                <a:ea typeface="Calibri" panose="020F0502020204030204" pitchFamily="34" charset="0"/>
                <a:cs typeface="Helvetica" panose="020B0604020202020204" pitchFamily="34" charset="0"/>
              </a:rPr>
              <a:t> </a:t>
            </a:r>
            <a:r>
              <a:rPr lang="en-US">
                <a:effectLst/>
                <a:latin typeface="Vijaya" panose="02020604020202020204" pitchFamily="18" charset="0"/>
                <a:ea typeface="Calibri" panose="020F0502020204030204" pitchFamily="34" charset="0"/>
              </a:rPr>
              <a:t>இல்லங்களின்</a:t>
            </a:r>
            <a:r>
              <a:rPr lang="en-US">
                <a:effectLst/>
                <a:latin typeface="var(--body-font-family)"/>
                <a:ea typeface="Calibri" panose="020F0502020204030204" pitchFamily="34" charset="0"/>
                <a:cs typeface="Helvetica" panose="020B0604020202020204" pitchFamily="34" charset="0"/>
              </a:rPr>
              <a:t> </a:t>
            </a:r>
            <a:r>
              <a:rPr lang="en-US">
                <a:effectLst/>
                <a:latin typeface="Vijaya" panose="02020604020202020204" pitchFamily="18" charset="0"/>
                <a:ea typeface="Calibri" panose="020F0502020204030204" pitchFamily="34" charset="0"/>
              </a:rPr>
              <a:t>எண்ணிக்கை</a:t>
            </a:r>
            <a:r>
              <a:rPr lang="en-US">
                <a:effectLst/>
                <a:latin typeface="var(--body-font-family)"/>
                <a:ea typeface="Calibri" panose="020F0502020204030204" pitchFamily="34" charset="0"/>
                <a:cs typeface="Helvetica" panose="020B0604020202020204" pitchFamily="34" charset="0"/>
              </a:rPr>
              <a:t> </a:t>
            </a:r>
            <a:r>
              <a:rPr lang="en-US">
                <a:effectLst/>
                <a:latin typeface="Vijaya" panose="02020604020202020204" pitchFamily="18" charset="0"/>
                <a:ea typeface="Calibri" panose="020F0502020204030204" pitchFamily="34" charset="0"/>
              </a:rPr>
              <a:t>அதிகரித்துள்ளது</a:t>
            </a:r>
            <a:r>
              <a:rPr lang="en-US">
                <a:effectLst/>
                <a:latin typeface="var(--body-font-family)"/>
                <a:ea typeface="Calibri" panose="020F0502020204030204" pitchFamily="34" charset="0"/>
                <a:cs typeface="Helvetica" panose="020B0604020202020204" pitchFamily="34" charset="0"/>
              </a:rPr>
              <a:t>. </a:t>
            </a:r>
            <a:r>
              <a:rPr lang="en-US">
                <a:effectLst/>
                <a:latin typeface="Vijaya" panose="02020604020202020204" pitchFamily="18" charset="0"/>
                <a:ea typeface="Calibri" panose="020F0502020204030204" pitchFamily="34" charset="0"/>
              </a:rPr>
              <a:t>இயந்திரமான</a:t>
            </a:r>
            <a:r>
              <a:rPr lang="en-US">
                <a:effectLst/>
                <a:latin typeface="var(--body-font-family)"/>
                <a:ea typeface="Calibri" panose="020F0502020204030204" pitchFamily="34" charset="0"/>
                <a:cs typeface="Helvetica" panose="020B0604020202020204" pitchFamily="34" charset="0"/>
              </a:rPr>
              <a:t> </a:t>
            </a:r>
            <a:r>
              <a:rPr lang="en-US">
                <a:effectLst/>
                <a:latin typeface="Vijaya" panose="02020604020202020204" pitchFamily="18" charset="0"/>
                <a:ea typeface="Calibri" panose="020F0502020204030204" pitchFamily="34" charset="0"/>
              </a:rPr>
              <a:t>வாழ்க்கை</a:t>
            </a:r>
            <a:r>
              <a:rPr lang="en-US">
                <a:effectLst/>
                <a:latin typeface="var(--body-font-family)"/>
                <a:ea typeface="Calibri" panose="020F0502020204030204" pitchFamily="34" charset="0"/>
                <a:cs typeface="Helvetica" panose="020B0604020202020204" pitchFamily="34" charset="0"/>
              </a:rPr>
              <a:t>, </a:t>
            </a:r>
            <a:r>
              <a:rPr lang="en-US">
                <a:effectLst/>
                <a:latin typeface="Vijaya" panose="02020604020202020204" pitchFamily="18" charset="0"/>
                <a:ea typeface="Calibri" panose="020F0502020204030204" pitchFamily="34" charset="0"/>
              </a:rPr>
              <a:t>மேலைநாட்டு</a:t>
            </a:r>
            <a:r>
              <a:rPr lang="en-US">
                <a:effectLst/>
                <a:latin typeface="var(--body-font-family)"/>
                <a:ea typeface="Calibri" panose="020F0502020204030204" pitchFamily="34" charset="0"/>
                <a:cs typeface="Helvetica" panose="020B0604020202020204" pitchFamily="34" charset="0"/>
              </a:rPr>
              <a:t> </a:t>
            </a:r>
            <a:r>
              <a:rPr lang="en-US">
                <a:effectLst/>
                <a:latin typeface="Vijaya" panose="02020604020202020204" pitchFamily="18" charset="0"/>
                <a:ea typeface="Calibri" panose="020F0502020204030204" pitchFamily="34" charset="0"/>
              </a:rPr>
              <a:t>கலாச்சாரத்தின்</a:t>
            </a:r>
            <a:r>
              <a:rPr lang="en-US">
                <a:effectLst/>
                <a:latin typeface="var(--body-font-family)"/>
                <a:ea typeface="Calibri" panose="020F0502020204030204" pitchFamily="34" charset="0"/>
                <a:cs typeface="Helvetica" panose="020B0604020202020204" pitchFamily="34" charset="0"/>
              </a:rPr>
              <a:t> </a:t>
            </a:r>
            <a:r>
              <a:rPr lang="en-US">
                <a:effectLst/>
                <a:latin typeface="Vijaya" panose="02020604020202020204" pitchFamily="18" charset="0"/>
                <a:ea typeface="Calibri" panose="020F0502020204030204" pitchFamily="34" charset="0"/>
              </a:rPr>
              <a:t>தாக்கம்</a:t>
            </a:r>
            <a:r>
              <a:rPr lang="en-US">
                <a:effectLst/>
                <a:latin typeface="var(--body-font-family)"/>
                <a:ea typeface="Calibri" panose="020F0502020204030204" pitchFamily="34" charset="0"/>
                <a:cs typeface="Helvetica" panose="020B0604020202020204" pitchFamily="34" charset="0"/>
              </a:rPr>
              <a:t> </a:t>
            </a:r>
            <a:r>
              <a:rPr lang="en-US">
                <a:effectLst/>
                <a:latin typeface="Vijaya" panose="02020604020202020204" pitchFamily="18" charset="0"/>
                <a:ea typeface="Calibri" panose="020F0502020204030204" pitchFamily="34" charset="0"/>
              </a:rPr>
              <a:t>போன்றவற்றின்</a:t>
            </a:r>
            <a:r>
              <a:rPr lang="en-US">
                <a:effectLst/>
                <a:latin typeface="var(--body-font-family)"/>
                <a:ea typeface="Calibri" panose="020F0502020204030204" pitchFamily="34" charset="0"/>
                <a:cs typeface="Helvetica" panose="020B0604020202020204" pitchFamily="34" charset="0"/>
              </a:rPr>
              <a:t> </a:t>
            </a:r>
            <a:r>
              <a:rPr lang="en-US">
                <a:effectLst/>
                <a:latin typeface="Vijaya" panose="02020604020202020204" pitchFamily="18" charset="0"/>
                <a:ea typeface="Calibri" panose="020F0502020204030204" pitchFamily="34" charset="0"/>
              </a:rPr>
              <a:t>காரணமாக</a:t>
            </a:r>
            <a:r>
              <a:rPr lang="en-US">
                <a:effectLst/>
                <a:latin typeface="var(--body-font-family)"/>
                <a:ea typeface="Calibri" panose="020F0502020204030204" pitchFamily="34" charset="0"/>
                <a:cs typeface="Helvetica" panose="020B0604020202020204" pitchFamily="34" charset="0"/>
              </a:rPr>
              <a:t> </a:t>
            </a:r>
            <a:r>
              <a:rPr lang="en-US">
                <a:effectLst/>
                <a:latin typeface="Vijaya" panose="02020604020202020204" pitchFamily="18" charset="0"/>
                <a:ea typeface="Calibri" panose="020F0502020204030204" pitchFamily="34" charset="0"/>
              </a:rPr>
              <a:t>பெற்றோர்</a:t>
            </a:r>
            <a:r>
              <a:rPr lang="en-US">
                <a:effectLst/>
                <a:latin typeface="var(--body-font-family)"/>
                <a:ea typeface="Calibri" panose="020F0502020204030204" pitchFamily="34" charset="0"/>
                <a:cs typeface="Helvetica" panose="020B0604020202020204" pitchFamily="34" charset="0"/>
              </a:rPr>
              <a:t>-</a:t>
            </a:r>
            <a:r>
              <a:rPr lang="en-US">
                <a:effectLst/>
                <a:latin typeface="Vijaya" panose="02020604020202020204" pitchFamily="18" charset="0"/>
                <a:ea typeface="Calibri" panose="020F0502020204030204" pitchFamily="34" charset="0"/>
              </a:rPr>
              <a:t>பிள்ளைகளுக்கான</a:t>
            </a:r>
            <a:r>
              <a:rPr lang="en-US">
                <a:effectLst/>
                <a:latin typeface="var(--body-font-family)"/>
                <a:ea typeface="Calibri" panose="020F0502020204030204" pitchFamily="34" charset="0"/>
                <a:cs typeface="Helvetica" panose="020B0604020202020204" pitchFamily="34" charset="0"/>
              </a:rPr>
              <a:t> </a:t>
            </a:r>
            <a:r>
              <a:rPr lang="en-US">
                <a:effectLst/>
                <a:latin typeface="Vijaya" panose="02020604020202020204" pitchFamily="18" charset="0"/>
                <a:ea typeface="Calibri" panose="020F0502020204030204" pitchFamily="34" charset="0"/>
              </a:rPr>
              <a:t>உறவில்</a:t>
            </a:r>
            <a:r>
              <a:rPr lang="en-US">
                <a:effectLst/>
                <a:latin typeface="var(--body-font-family)"/>
                <a:ea typeface="Calibri" panose="020F0502020204030204" pitchFamily="34" charset="0"/>
                <a:cs typeface="Helvetica" panose="020B0604020202020204" pitchFamily="34" charset="0"/>
              </a:rPr>
              <a:t> </a:t>
            </a:r>
            <a:r>
              <a:rPr lang="en-US">
                <a:effectLst/>
                <a:latin typeface="Vijaya" panose="02020604020202020204" pitchFamily="18" charset="0"/>
                <a:ea typeface="Calibri" panose="020F0502020204030204" pitchFamily="34" charset="0"/>
              </a:rPr>
              <a:t>விழும்</a:t>
            </a:r>
            <a:r>
              <a:rPr lang="en-US">
                <a:effectLst/>
                <a:latin typeface="var(--body-font-family)"/>
                <a:ea typeface="Calibri" panose="020F0502020204030204" pitchFamily="34" charset="0"/>
                <a:cs typeface="Helvetica" panose="020B0604020202020204" pitchFamily="34" charset="0"/>
              </a:rPr>
              <a:t> </a:t>
            </a:r>
            <a:r>
              <a:rPr lang="en-US">
                <a:effectLst/>
                <a:latin typeface="Vijaya" panose="02020604020202020204" pitchFamily="18" charset="0"/>
                <a:ea typeface="Calibri" panose="020F0502020204030204" pitchFamily="34" charset="0"/>
              </a:rPr>
              <a:t>விரிசல்</a:t>
            </a:r>
            <a:r>
              <a:rPr lang="en-US">
                <a:effectLst/>
                <a:latin typeface="var(--body-font-family)"/>
                <a:ea typeface="Calibri" panose="020F0502020204030204" pitchFamily="34" charset="0"/>
                <a:cs typeface="Helvetica" panose="020B0604020202020204" pitchFamily="34" charset="0"/>
              </a:rPr>
              <a:t> </a:t>
            </a:r>
            <a:r>
              <a:rPr lang="en-US">
                <a:effectLst/>
                <a:latin typeface="Vijaya" panose="02020604020202020204" pitchFamily="18" charset="0"/>
                <a:ea typeface="Calibri" panose="020F0502020204030204" pitchFamily="34" charset="0"/>
              </a:rPr>
              <a:t>அதிகரித்துக்</a:t>
            </a:r>
            <a:r>
              <a:rPr lang="en-US">
                <a:effectLst/>
                <a:latin typeface="var(--body-font-family)"/>
                <a:ea typeface="Calibri" panose="020F0502020204030204" pitchFamily="34" charset="0"/>
                <a:cs typeface="Helvetica" panose="020B0604020202020204" pitchFamily="34" charset="0"/>
              </a:rPr>
              <a:t> </a:t>
            </a:r>
            <a:r>
              <a:rPr lang="en-US">
                <a:effectLst/>
                <a:latin typeface="Vijaya" panose="02020604020202020204" pitchFamily="18" charset="0"/>
                <a:ea typeface="Calibri" panose="020F0502020204030204" pitchFamily="34" charset="0"/>
              </a:rPr>
              <a:t>கொண்டே</a:t>
            </a:r>
            <a:r>
              <a:rPr lang="en-US">
                <a:effectLst/>
                <a:latin typeface="var(--body-font-family)"/>
                <a:ea typeface="Calibri" panose="020F0502020204030204" pitchFamily="34" charset="0"/>
                <a:cs typeface="Helvetica" panose="020B0604020202020204" pitchFamily="34" charset="0"/>
              </a:rPr>
              <a:t> </a:t>
            </a:r>
            <a:r>
              <a:rPr lang="en-US">
                <a:effectLst/>
                <a:latin typeface="Vijaya" panose="02020604020202020204" pitchFamily="18" charset="0"/>
                <a:ea typeface="Calibri" panose="020F0502020204030204" pitchFamily="34" charset="0"/>
              </a:rPr>
              <a:t>செல்கிறது</a:t>
            </a:r>
            <a:r>
              <a:rPr lang="en-US">
                <a:effectLst/>
                <a:latin typeface="var(--body-font-family)"/>
                <a:ea typeface="Calibri" panose="020F0502020204030204" pitchFamily="34" charset="0"/>
                <a:cs typeface="Helvetica" panose="020B0604020202020204" pitchFamily="34" charset="0"/>
              </a:rPr>
              <a:t>.</a:t>
            </a:r>
            <a:r>
              <a:rPr lang="en-CA">
                <a:solidFill>
                  <a:srgbClr val="000000"/>
                </a:solidFill>
                <a:effectLst/>
                <a:latin typeface="Vijaya" panose="02020604020202020204" pitchFamily="18" charset="0"/>
                <a:ea typeface="Times New Roman" panose="02020603050405020304" pitchFamily="18" charset="0"/>
              </a:rPr>
              <a:t> இந்த</a:t>
            </a:r>
            <a:r>
              <a:rPr lang="en-CA">
                <a:solidFill>
                  <a:srgbClr val="000000"/>
                </a:solidFill>
                <a:effectLst/>
                <a:latin typeface="var(--body-font-family)"/>
                <a:ea typeface="Times New Roman" panose="02020603050405020304" pitchFamily="18" charset="0"/>
                <a:cs typeface="Helvetica" panose="020B0604020202020204" pitchFamily="34" charset="0"/>
              </a:rPr>
              <a:t> </a:t>
            </a:r>
            <a:r>
              <a:rPr lang="en-CA">
                <a:solidFill>
                  <a:srgbClr val="000000"/>
                </a:solidFill>
                <a:effectLst/>
                <a:latin typeface="Vijaya" panose="02020604020202020204" pitchFamily="18" charset="0"/>
                <a:ea typeface="Times New Roman" panose="02020603050405020304" pitchFamily="18" charset="0"/>
              </a:rPr>
              <a:t>இயந்திர</a:t>
            </a:r>
            <a:r>
              <a:rPr lang="en-CA">
                <a:solidFill>
                  <a:srgbClr val="000000"/>
                </a:solidFill>
                <a:effectLst/>
                <a:latin typeface="var(--body-font-family)"/>
                <a:ea typeface="Times New Roman" panose="02020603050405020304" pitchFamily="18" charset="0"/>
                <a:cs typeface="Helvetica" panose="020B0604020202020204" pitchFamily="34" charset="0"/>
              </a:rPr>
              <a:t> </a:t>
            </a:r>
            <a:r>
              <a:rPr lang="en-CA">
                <a:solidFill>
                  <a:srgbClr val="000000"/>
                </a:solidFill>
                <a:effectLst/>
                <a:latin typeface="Vijaya" panose="02020604020202020204" pitchFamily="18" charset="0"/>
                <a:ea typeface="Times New Roman" panose="02020603050405020304" pitchFamily="18" charset="0"/>
              </a:rPr>
              <a:t>வாழ்கையில்</a:t>
            </a:r>
            <a:r>
              <a:rPr lang="en-CA">
                <a:solidFill>
                  <a:srgbClr val="000000"/>
                </a:solidFill>
                <a:effectLst/>
                <a:latin typeface="Cambria" panose="02040503050406030204" pitchFamily="18" charset="0"/>
                <a:ea typeface="Times New Roman" panose="02020603050405020304" pitchFamily="18" charset="0"/>
                <a:cs typeface="Cambria" panose="02040503050406030204" pitchFamily="18" charset="0"/>
              </a:rPr>
              <a:t> </a:t>
            </a:r>
            <a:r>
              <a:rPr lang="en-CA">
                <a:solidFill>
                  <a:srgbClr val="000000"/>
                </a:solidFill>
                <a:effectLst/>
                <a:latin typeface="Vijaya" panose="02020604020202020204" pitchFamily="18" charset="0"/>
                <a:ea typeface="Times New Roman" panose="02020603050405020304" pitchFamily="18" charset="0"/>
              </a:rPr>
              <a:t>சிக்குண்ட</a:t>
            </a:r>
            <a:r>
              <a:rPr lang="en-CA">
                <a:solidFill>
                  <a:srgbClr val="000000"/>
                </a:solidFill>
                <a:effectLst/>
                <a:latin typeface="var(--body-font-family)"/>
                <a:ea typeface="Times New Roman" panose="02020603050405020304" pitchFamily="18" charset="0"/>
                <a:cs typeface="Helvetica" panose="020B0604020202020204" pitchFamily="34" charset="0"/>
              </a:rPr>
              <a:t> </a:t>
            </a:r>
            <a:r>
              <a:rPr lang="en-CA">
                <a:solidFill>
                  <a:srgbClr val="000000"/>
                </a:solidFill>
                <a:effectLst/>
                <a:latin typeface="Vijaya" panose="02020604020202020204" pitchFamily="18" charset="0"/>
                <a:ea typeface="Times New Roman" panose="02020603050405020304" pitchFamily="18" charset="0"/>
              </a:rPr>
              <a:t>நாம்</a:t>
            </a:r>
            <a:r>
              <a:rPr lang="en-CA">
                <a:solidFill>
                  <a:srgbClr val="000000"/>
                </a:solidFill>
                <a:effectLst/>
                <a:latin typeface="var(--body-font-family)"/>
                <a:ea typeface="Times New Roman" panose="02020603050405020304" pitchFamily="18" charset="0"/>
                <a:cs typeface="Helvetica" panose="020B0604020202020204" pitchFamily="34" charset="0"/>
              </a:rPr>
              <a:t> </a:t>
            </a:r>
            <a:r>
              <a:rPr lang="en-CA">
                <a:solidFill>
                  <a:srgbClr val="000000"/>
                </a:solidFill>
                <a:effectLst/>
                <a:latin typeface="Vijaya" panose="02020604020202020204" pitchFamily="18" charset="0"/>
                <a:ea typeface="Times New Roman" panose="02020603050405020304" pitchFamily="18" charset="0"/>
              </a:rPr>
              <a:t>நம்</a:t>
            </a:r>
            <a:r>
              <a:rPr lang="en-CA">
                <a:solidFill>
                  <a:srgbClr val="000000"/>
                </a:solidFill>
                <a:effectLst/>
                <a:latin typeface="var(--body-font-family)"/>
                <a:ea typeface="Times New Roman" panose="02020603050405020304" pitchFamily="18" charset="0"/>
                <a:cs typeface="Helvetica" panose="020B0604020202020204" pitchFamily="34" charset="0"/>
              </a:rPr>
              <a:t> </a:t>
            </a:r>
            <a:r>
              <a:rPr lang="en-CA">
                <a:solidFill>
                  <a:srgbClr val="000000"/>
                </a:solidFill>
                <a:effectLst/>
                <a:latin typeface="Vijaya" panose="02020604020202020204" pitchFamily="18" charset="0"/>
                <a:ea typeface="Times New Roman" panose="02020603050405020304" pitchFamily="18" charset="0"/>
              </a:rPr>
              <a:t>பெற்றோருடனும்</a:t>
            </a:r>
            <a:r>
              <a:rPr lang="en-CA">
                <a:solidFill>
                  <a:srgbClr val="000000"/>
                </a:solidFill>
                <a:effectLst/>
                <a:latin typeface="var(--body-font-family)"/>
                <a:ea typeface="Times New Roman" panose="02020603050405020304" pitchFamily="18" charset="0"/>
                <a:cs typeface="Helvetica" panose="020B0604020202020204" pitchFamily="34" charset="0"/>
              </a:rPr>
              <a:t> </a:t>
            </a:r>
            <a:r>
              <a:rPr lang="en-CA">
                <a:solidFill>
                  <a:srgbClr val="000000"/>
                </a:solidFill>
                <a:effectLst/>
                <a:latin typeface="Vijaya" panose="02020604020202020204" pitchFamily="18" charset="0"/>
                <a:ea typeface="Times New Roman" panose="02020603050405020304" pitchFamily="18" charset="0"/>
              </a:rPr>
              <a:t>மனிதருடனும்</a:t>
            </a:r>
            <a:r>
              <a:rPr lang="en-CA">
                <a:solidFill>
                  <a:srgbClr val="000000"/>
                </a:solidFill>
                <a:effectLst/>
                <a:latin typeface="var(--body-font-family)"/>
                <a:ea typeface="Times New Roman" panose="02020603050405020304" pitchFamily="18" charset="0"/>
                <a:cs typeface="Helvetica" panose="020B0604020202020204" pitchFamily="34" charset="0"/>
              </a:rPr>
              <a:t> </a:t>
            </a:r>
            <a:r>
              <a:rPr lang="en-CA">
                <a:solidFill>
                  <a:srgbClr val="000000"/>
                </a:solidFill>
                <a:effectLst/>
                <a:latin typeface="Vijaya" panose="02020604020202020204" pitchFamily="18" charset="0"/>
                <a:ea typeface="Times New Roman" panose="02020603050405020304" pitchFamily="18" charset="0"/>
              </a:rPr>
              <a:t>பேசும்</a:t>
            </a:r>
            <a:r>
              <a:rPr lang="en-CA">
                <a:solidFill>
                  <a:srgbClr val="000000"/>
                </a:solidFill>
                <a:effectLst/>
                <a:latin typeface="var(--body-font-family)"/>
                <a:ea typeface="Times New Roman" panose="02020603050405020304" pitchFamily="18" charset="0"/>
                <a:cs typeface="Helvetica" panose="020B0604020202020204" pitchFamily="34" charset="0"/>
              </a:rPr>
              <a:t> </a:t>
            </a:r>
            <a:r>
              <a:rPr lang="en-CA">
                <a:solidFill>
                  <a:srgbClr val="000000"/>
                </a:solidFill>
                <a:effectLst/>
                <a:latin typeface="Vijaya" panose="02020604020202020204" pitchFamily="18" charset="0"/>
                <a:ea typeface="Times New Roman" panose="02020603050405020304" pitchFamily="18" charset="0"/>
              </a:rPr>
              <a:t>நேரத்தைக்</a:t>
            </a:r>
            <a:r>
              <a:rPr lang="en-CA">
                <a:solidFill>
                  <a:srgbClr val="000000"/>
                </a:solidFill>
                <a:effectLst/>
                <a:latin typeface="var(--body-font-family)"/>
                <a:ea typeface="Times New Roman" panose="02020603050405020304" pitchFamily="18" charset="0"/>
                <a:cs typeface="Helvetica" panose="020B0604020202020204" pitchFamily="34" charset="0"/>
              </a:rPr>
              <a:t> </a:t>
            </a:r>
            <a:r>
              <a:rPr lang="en-CA">
                <a:solidFill>
                  <a:srgbClr val="000000"/>
                </a:solidFill>
                <a:effectLst/>
                <a:latin typeface="Vijaya" panose="02020604020202020204" pitchFamily="18" charset="0"/>
                <a:ea typeface="Times New Roman" panose="02020603050405020304" pitchFamily="18" charset="0"/>
              </a:rPr>
              <a:t>குறைத்துக்கொன்டே</a:t>
            </a:r>
            <a:r>
              <a:rPr lang="en-CA">
                <a:solidFill>
                  <a:srgbClr val="000000"/>
                </a:solidFill>
                <a:effectLst/>
                <a:latin typeface="var(--body-font-family)"/>
                <a:ea typeface="Times New Roman" panose="02020603050405020304" pitchFamily="18" charset="0"/>
                <a:cs typeface="Helvetica" panose="020B0604020202020204" pitchFamily="34" charset="0"/>
              </a:rPr>
              <a:t> </a:t>
            </a:r>
            <a:r>
              <a:rPr lang="en-CA">
                <a:solidFill>
                  <a:srgbClr val="000000"/>
                </a:solidFill>
                <a:effectLst/>
                <a:latin typeface="Vijaya" panose="02020604020202020204" pitchFamily="18" charset="0"/>
                <a:ea typeface="Times New Roman" panose="02020603050405020304" pitchFamily="18" charset="0"/>
              </a:rPr>
              <a:t>வருகிறாம்</a:t>
            </a:r>
            <a:r>
              <a:rPr lang="en-CA">
                <a:solidFill>
                  <a:srgbClr val="000000"/>
                </a:solidFill>
                <a:effectLst/>
                <a:latin typeface="var(--body-font-family)"/>
                <a:ea typeface="Times New Roman" panose="02020603050405020304" pitchFamily="18" charset="0"/>
                <a:cs typeface="Helvetica" panose="020B0604020202020204" pitchFamily="34" charset="0"/>
              </a:rPr>
              <a:t>.</a:t>
            </a:r>
            <a:endParaRPr lang="en-CA">
              <a:effectLst/>
              <a:latin typeface="Times New Roman" panose="02020603050405020304" pitchFamily="18" charset="0"/>
              <a:ea typeface="Times New Roman" panose="02020603050405020304" pitchFamily="18" charset="0"/>
            </a:endParaRPr>
          </a:p>
          <a:p>
            <a:endParaRPr lang="en-CA"/>
          </a:p>
        </p:txBody>
      </p:sp>
    </p:spTree>
    <p:extLst>
      <p:ext uri="{BB962C8B-B14F-4D97-AF65-F5344CB8AC3E}">
        <p14:creationId xmlns:p14="http://schemas.microsoft.com/office/powerpoint/2010/main" val="17735303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8FE07-5679-4655-BF9B-97891E90BCBE}"/>
              </a:ext>
            </a:extLst>
          </p:cNvPr>
          <p:cNvSpPr>
            <a:spLocks noGrp="1"/>
          </p:cNvSpPr>
          <p:nvPr>
            <p:ph type="title"/>
          </p:nvPr>
        </p:nvSpPr>
        <p:spPr>
          <a:xfrm>
            <a:off x="838200" y="365125"/>
            <a:ext cx="10515600" cy="682625"/>
          </a:xfrm>
        </p:spPr>
        <p:txBody>
          <a:bodyPr>
            <a:normAutofit fontScale="90000"/>
          </a:bodyPr>
          <a:lstStyle/>
          <a:p>
            <a:r>
              <a:rPr lang="en-CA"/>
              <a:t>முதுமைக் கணிப்பு</a:t>
            </a:r>
          </a:p>
        </p:txBody>
      </p:sp>
      <p:sp>
        <p:nvSpPr>
          <p:cNvPr id="4" name="Content Placeholder 3">
            <a:extLst>
              <a:ext uri="{FF2B5EF4-FFF2-40B4-BE49-F238E27FC236}">
                <a16:creationId xmlns:a16="http://schemas.microsoft.com/office/drawing/2014/main" id="{C7159BC9-B352-4E88-84AD-FA5DF31D4018}"/>
              </a:ext>
            </a:extLst>
          </p:cNvPr>
          <p:cNvSpPr>
            <a:spLocks noGrp="1"/>
          </p:cNvSpPr>
          <p:nvPr>
            <p:ph idx="1"/>
          </p:nvPr>
        </p:nvSpPr>
        <p:spPr>
          <a:xfrm>
            <a:off x="212271" y="1387928"/>
            <a:ext cx="11821886" cy="5470071"/>
          </a:xfrm>
        </p:spPr>
        <p:txBody>
          <a:bodyPr>
            <a:normAutofit fontScale="85000" lnSpcReduction="10000"/>
          </a:bodyPr>
          <a:lstStyle/>
          <a:p>
            <a:pPr algn="l" fontAlgn="base">
              <a:lnSpc>
                <a:spcPct val="150000"/>
              </a:lnSpc>
            </a:pPr>
            <a:r>
              <a:rPr lang="ta-IN" b="0" i="0">
                <a:solidFill>
                  <a:srgbClr val="000000"/>
                </a:solidFill>
                <a:effectLst/>
                <a:latin typeface="Noto Sans" panose="020B0502040504020204" pitchFamily="34" charset="0"/>
              </a:rPr>
              <a:t>ஒரு மனிதரின் முதுமை நிலையை முதுமையின் அறிகுறிகளின் மூலம் அறியலாம். அவையாவன:</a:t>
            </a:r>
          </a:p>
          <a:p>
            <a:pPr algn="l" fontAlgn="base">
              <a:lnSpc>
                <a:spcPct val="150000"/>
              </a:lnSpc>
            </a:pPr>
            <a:r>
              <a:rPr lang="ta-IN" b="0" i="0">
                <a:solidFill>
                  <a:srgbClr val="000000"/>
                </a:solidFill>
                <a:effectLst/>
                <a:latin typeface="Noto Sans" panose="020B0502040504020204" pitchFamily="34" charset="0"/>
              </a:rPr>
              <a:t>1.முதுமை சார்ந்த வியாதி அல்லது இயலாமை 6 மாத இடைவெளியில் கண்டுபிடிப்பு</a:t>
            </a:r>
          </a:p>
          <a:p>
            <a:pPr algn="l" fontAlgn="base">
              <a:lnSpc>
                <a:spcPct val="150000"/>
              </a:lnSpc>
            </a:pPr>
            <a:r>
              <a:rPr lang="ta-IN" b="0" i="0">
                <a:solidFill>
                  <a:srgbClr val="000000"/>
                </a:solidFill>
                <a:effectLst/>
                <a:latin typeface="Noto Sans" panose="020B0502040504020204" pitchFamily="34" charset="0"/>
              </a:rPr>
              <a:t>2.மருத்துவமனையில் சேர்த்த பின் இருக்கும் நாட்களின் நீட்டம்</a:t>
            </a:r>
          </a:p>
          <a:p>
            <a:pPr algn="l" fontAlgn="base">
              <a:lnSpc>
                <a:spcPct val="150000"/>
              </a:lnSpc>
            </a:pPr>
            <a:r>
              <a:rPr lang="ta-IN" b="0" i="0">
                <a:solidFill>
                  <a:srgbClr val="000000"/>
                </a:solidFill>
                <a:effectLst/>
                <a:latin typeface="Noto Sans" panose="020B0502040504020204" pitchFamily="34" charset="0"/>
              </a:rPr>
              <a:t>3.நடைவேகம், கைப்பிடி வலிமை, சதைப்பற்று, இயங்குதிறன் (மொபிலிட்டி)</a:t>
            </a:r>
          </a:p>
          <a:p>
            <a:pPr algn="l" fontAlgn="base">
              <a:lnSpc>
                <a:spcPct val="150000"/>
              </a:lnSpc>
            </a:pPr>
            <a:r>
              <a:rPr lang="ta-IN" b="0" i="0">
                <a:solidFill>
                  <a:srgbClr val="000000"/>
                </a:solidFill>
                <a:effectLst/>
                <a:latin typeface="Noto Sans" panose="020B0502040504020204" pitchFamily="34" charset="0"/>
              </a:rPr>
              <a:t>4.தினசரி வேலைகளைச் செய்யும் திறன்</a:t>
            </a:r>
            <a:r>
              <a:rPr lang="en-CA" b="0" i="0">
                <a:solidFill>
                  <a:srgbClr val="000000"/>
                </a:solidFill>
                <a:effectLst/>
                <a:latin typeface="Noto Sans" panose="020B0502040504020204" pitchFamily="34" charset="0"/>
              </a:rPr>
              <a:t> </a:t>
            </a:r>
            <a:endParaRPr lang="ta-IN" b="0" i="0">
              <a:solidFill>
                <a:srgbClr val="000000"/>
              </a:solidFill>
              <a:effectLst/>
              <a:latin typeface="Noto Sans" panose="020B0502040504020204" pitchFamily="34" charset="0"/>
            </a:endParaRPr>
          </a:p>
          <a:p>
            <a:pPr algn="l" fontAlgn="base">
              <a:lnSpc>
                <a:spcPct val="150000"/>
              </a:lnSpc>
            </a:pPr>
            <a:r>
              <a:rPr lang="ta-IN" b="0" i="0">
                <a:solidFill>
                  <a:srgbClr val="000000"/>
                </a:solidFill>
                <a:effectLst/>
                <a:latin typeface="Noto Sans" panose="020B0502040504020204" pitchFamily="34" charset="0"/>
              </a:rPr>
              <a:t>5.கண் புரை</a:t>
            </a:r>
          </a:p>
          <a:p>
            <a:endParaRPr lang="en-CA"/>
          </a:p>
        </p:txBody>
      </p:sp>
    </p:spTree>
    <p:extLst>
      <p:ext uri="{BB962C8B-B14F-4D97-AF65-F5344CB8AC3E}">
        <p14:creationId xmlns:p14="http://schemas.microsoft.com/office/powerpoint/2010/main" val="27211640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597DE-3AC2-49A2-9A0B-5D33DCC4CD82}"/>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AE9FB12A-E7EE-4E18-88DB-2A04F4926C71}"/>
              </a:ext>
            </a:extLst>
          </p:cNvPr>
          <p:cNvSpPr>
            <a:spLocks noGrp="1"/>
          </p:cNvSpPr>
          <p:nvPr>
            <p:ph idx="1"/>
          </p:nvPr>
        </p:nvSpPr>
        <p:spPr/>
        <p:txBody>
          <a:bodyPr>
            <a:normAutofit lnSpcReduction="10000"/>
          </a:bodyPr>
          <a:lstStyle/>
          <a:p>
            <a:pPr algn="l" fontAlgn="base">
              <a:lnSpc>
                <a:spcPct val="150000"/>
              </a:lnSpc>
            </a:pPr>
            <a:r>
              <a:rPr lang="ta-IN" b="0" i="0">
                <a:solidFill>
                  <a:srgbClr val="000000"/>
                </a:solidFill>
                <a:effectLst/>
                <a:latin typeface="Noto Sans" panose="020B0502040504020204" pitchFamily="34" charset="0"/>
              </a:rPr>
              <a:t>6.காது கேட்கும் சக்தி.</a:t>
            </a:r>
          </a:p>
          <a:p>
            <a:pPr algn="l" fontAlgn="base">
              <a:lnSpc>
                <a:spcPct val="150000"/>
              </a:lnSpc>
            </a:pPr>
            <a:r>
              <a:rPr lang="ta-IN" b="0" i="0">
                <a:solidFill>
                  <a:srgbClr val="000000"/>
                </a:solidFill>
                <a:effectLst/>
                <a:latin typeface="Noto Sans" panose="020B0502040504020204" pitchFamily="34" charset="0"/>
              </a:rPr>
              <a:t>7.உடல் ஆட்டம் (பேலன்ஸ்)</a:t>
            </a:r>
          </a:p>
          <a:p>
            <a:pPr algn="l" fontAlgn="base">
              <a:lnSpc>
                <a:spcPct val="150000"/>
              </a:lnSpc>
            </a:pPr>
            <a:r>
              <a:rPr lang="ta-IN" b="0" i="0">
                <a:solidFill>
                  <a:srgbClr val="000000"/>
                </a:solidFill>
                <a:effectLst/>
                <a:latin typeface="Noto Sans" panose="020B0502040504020204" pitchFamily="34" charset="0"/>
              </a:rPr>
              <a:t>8.பல் எண்ணிக்கை</a:t>
            </a:r>
          </a:p>
          <a:p>
            <a:pPr algn="l" fontAlgn="base">
              <a:lnSpc>
                <a:spcPct val="150000"/>
              </a:lnSpc>
            </a:pPr>
            <a:r>
              <a:rPr lang="ta-IN" b="0" i="0">
                <a:solidFill>
                  <a:srgbClr val="000000"/>
                </a:solidFill>
                <a:effectLst/>
                <a:latin typeface="Noto Sans" panose="020B0502040504020204" pitchFamily="34" charset="0"/>
              </a:rPr>
              <a:t>9. 1 அல்லது 2 பெற்றோர்களும், 90 வயதை அடைந்தவர்களாக இருத்தல்</a:t>
            </a:r>
          </a:p>
          <a:p>
            <a:pPr algn="l" fontAlgn="base">
              <a:lnSpc>
                <a:spcPct val="150000"/>
              </a:lnSpc>
            </a:pPr>
            <a:r>
              <a:rPr lang="ta-IN" b="0" i="0">
                <a:solidFill>
                  <a:srgbClr val="000000"/>
                </a:solidFill>
                <a:effectLst/>
                <a:latin typeface="Noto Sans" panose="020B0502040504020204" pitchFamily="34" charset="0"/>
              </a:rPr>
              <a:t>10. கல்வி அளவு</a:t>
            </a:r>
          </a:p>
          <a:p>
            <a:endParaRPr lang="en-CA"/>
          </a:p>
        </p:txBody>
      </p:sp>
    </p:spTree>
    <p:extLst>
      <p:ext uri="{BB962C8B-B14F-4D97-AF65-F5344CB8AC3E}">
        <p14:creationId xmlns:p14="http://schemas.microsoft.com/office/powerpoint/2010/main" val="41365103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00C8A-5AAE-4E7C-BF88-7F83EB9E678F}"/>
              </a:ext>
            </a:extLst>
          </p:cNvPr>
          <p:cNvSpPr>
            <a:spLocks noGrp="1"/>
          </p:cNvSpPr>
          <p:nvPr>
            <p:ph type="title"/>
          </p:nvPr>
        </p:nvSpPr>
        <p:spPr>
          <a:xfrm>
            <a:off x="838200" y="365126"/>
            <a:ext cx="10515600" cy="532946"/>
          </a:xfrm>
        </p:spPr>
        <p:txBody>
          <a:bodyPr>
            <a:normAutofit fontScale="90000"/>
          </a:bodyPr>
          <a:lstStyle/>
          <a:p>
            <a:endParaRPr lang="en-CA"/>
          </a:p>
        </p:txBody>
      </p:sp>
      <p:sp>
        <p:nvSpPr>
          <p:cNvPr id="3" name="Content Placeholder 2">
            <a:extLst>
              <a:ext uri="{FF2B5EF4-FFF2-40B4-BE49-F238E27FC236}">
                <a16:creationId xmlns:a16="http://schemas.microsoft.com/office/drawing/2014/main" id="{F513FA40-A8BC-4CF0-8215-5764A38A584E}"/>
              </a:ext>
            </a:extLst>
          </p:cNvPr>
          <p:cNvSpPr>
            <a:spLocks noGrp="1"/>
          </p:cNvSpPr>
          <p:nvPr>
            <p:ph idx="1"/>
          </p:nvPr>
        </p:nvSpPr>
        <p:spPr>
          <a:xfrm>
            <a:off x="838200" y="1143000"/>
            <a:ext cx="10515600" cy="5033963"/>
          </a:xfrm>
        </p:spPr>
        <p:txBody>
          <a:bodyPr>
            <a:normAutofit/>
          </a:bodyPr>
          <a:lstStyle/>
          <a:p>
            <a:pPr algn="l" fontAlgn="base">
              <a:lnSpc>
                <a:spcPct val="150000"/>
              </a:lnSpc>
            </a:pPr>
            <a:r>
              <a:rPr lang="ta-IN" b="0" i="0">
                <a:solidFill>
                  <a:srgbClr val="000000"/>
                </a:solidFill>
                <a:effectLst/>
                <a:latin typeface="Noto Sans" panose="020B0502040504020204" pitchFamily="34" charset="0"/>
              </a:rPr>
              <a:t>மஹாபாரதத்தின் அனுஷாஸ பர்வத்தில் 100 வயது வாழ்வதெப்படி என்று தருமன் பீஷ்மரை வினவியபோது பீஷ்மர் 50 காரணங்களை முன்வைத்தார். அக்காரணங்களில் நன்னடத்தையும் மிதமான உணவையும் குறிப்பிடுகிறார். தற்போதைய ஆராய்ச்சி என்னசொல்கிறதென்று பார்ப்போம்:</a:t>
            </a:r>
          </a:p>
          <a:p>
            <a:endParaRPr lang="en-CA"/>
          </a:p>
        </p:txBody>
      </p:sp>
    </p:spTree>
    <p:extLst>
      <p:ext uri="{BB962C8B-B14F-4D97-AF65-F5344CB8AC3E}">
        <p14:creationId xmlns:p14="http://schemas.microsoft.com/office/powerpoint/2010/main" val="30471858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2094A-BAD6-4368-B298-B5D92772F338}"/>
              </a:ext>
            </a:extLst>
          </p:cNvPr>
          <p:cNvSpPr>
            <a:spLocks noGrp="1"/>
          </p:cNvSpPr>
          <p:nvPr>
            <p:ph type="title"/>
          </p:nvPr>
        </p:nvSpPr>
        <p:spPr>
          <a:xfrm>
            <a:off x="838200" y="365125"/>
            <a:ext cx="10515600" cy="682625"/>
          </a:xfrm>
        </p:spPr>
        <p:txBody>
          <a:bodyPr>
            <a:normAutofit fontScale="90000"/>
          </a:bodyPr>
          <a:lstStyle/>
          <a:p>
            <a:r>
              <a:rPr lang="en-CA"/>
              <a:t>நீண்டகாலம் வாழுவது எப்படி?</a:t>
            </a:r>
          </a:p>
        </p:txBody>
      </p:sp>
      <p:sp>
        <p:nvSpPr>
          <p:cNvPr id="3" name="Content Placeholder 2">
            <a:extLst>
              <a:ext uri="{FF2B5EF4-FFF2-40B4-BE49-F238E27FC236}">
                <a16:creationId xmlns:a16="http://schemas.microsoft.com/office/drawing/2014/main" id="{AB96FA18-61E6-4A1D-B9EF-4C4B2CECBEB7}"/>
              </a:ext>
            </a:extLst>
          </p:cNvPr>
          <p:cNvSpPr>
            <a:spLocks noGrp="1"/>
          </p:cNvSpPr>
          <p:nvPr>
            <p:ph idx="1"/>
          </p:nvPr>
        </p:nvSpPr>
        <p:spPr>
          <a:xfrm>
            <a:off x="838200" y="1181100"/>
            <a:ext cx="10515600" cy="4995863"/>
          </a:xfrm>
        </p:spPr>
        <p:txBody>
          <a:bodyPr>
            <a:normAutofit fontScale="85000" lnSpcReduction="10000"/>
          </a:bodyPr>
          <a:lstStyle/>
          <a:p>
            <a:pPr algn="l" fontAlgn="base">
              <a:lnSpc>
                <a:spcPct val="150000"/>
              </a:lnSpc>
            </a:pPr>
            <a:r>
              <a:rPr lang="ta-IN" b="0" i="0">
                <a:solidFill>
                  <a:srgbClr val="000000"/>
                </a:solidFill>
                <a:effectLst/>
                <a:latin typeface="Noto Sans" panose="020B0502040504020204" pitchFamily="34" charset="0"/>
              </a:rPr>
              <a:t>1.சரியான எடையை அடைவதற்கும் தங்க வைத்து கொள்வதற்கும் வேண்டிய கலோரி குறைப்பு.</a:t>
            </a:r>
          </a:p>
          <a:p>
            <a:pPr algn="l" fontAlgn="base">
              <a:lnSpc>
                <a:spcPct val="150000"/>
              </a:lnSpc>
            </a:pPr>
            <a:r>
              <a:rPr lang="ta-IN" b="0" i="0">
                <a:solidFill>
                  <a:srgbClr val="000000"/>
                </a:solidFill>
                <a:effectLst/>
                <a:latin typeface="Noto Sans" panose="020B0502040504020204" pitchFamily="34" charset="0"/>
              </a:rPr>
              <a:t>2. உடற்பயிற்சி</a:t>
            </a:r>
          </a:p>
          <a:p>
            <a:pPr algn="l" fontAlgn="base">
              <a:lnSpc>
                <a:spcPct val="150000"/>
              </a:lnSpc>
            </a:pPr>
            <a:r>
              <a:rPr lang="ta-IN" b="0" i="0">
                <a:solidFill>
                  <a:srgbClr val="000000"/>
                </a:solidFill>
                <a:effectLst/>
                <a:latin typeface="Noto Sans" panose="020B0502040504020204" pitchFamily="34" charset="0"/>
              </a:rPr>
              <a:t>3. உடல் நலத்தை பேணும் நன்னடத்தை</a:t>
            </a:r>
          </a:p>
          <a:p>
            <a:pPr algn="l" fontAlgn="base">
              <a:lnSpc>
                <a:spcPct val="150000"/>
              </a:lnSpc>
            </a:pPr>
            <a:r>
              <a:rPr lang="ta-IN" b="0" i="0">
                <a:solidFill>
                  <a:srgbClr val="000000"/>
                </a:solidFill>
                <a:effectLst/>
                <a:latin typeface="Noto Sans" panose="020B0502040504020204" pitchFamily="34" charset="0"/>
              </a:rPr>
              <a:t>4. புகைபிடிப்பதை தவிர்த்தல்.</a:t>
            </a:r>
          </a:p>
          <a:p>
            <a:pPr algn="l" fontAlgn="base">
              <a:lnSpc>
                <a:spcPct val="150000"/>
              </a:lnSpc>
            </a:pPr>
            <a:r>
              <a:rPr lang="ta-IN" b="0" i="0">
                <a:solidFill>
                  <a:srgbClr val="000000"/>
                </a:solidFill>
                <a:effectLst/>
                <a:latin typeface="Noto Sans" panose="020B0502040504020204" pitchFamily="34" charset="0"/>
              </a:rPr>
              <a:t>5. அளவுக்கு மீறி மதுபானங்கள் அருந்துவதை தவிர்த்தல்</a:t>
            </a:r>
          </a:p>
          <a:p>
            <a:pPr algn="l" fontAlgn="base">
              <a:lnSpc>
                <a:spcPct val="150000"/>
              </a:lnSpc>
            </a:pPr>
            <a:r>
              <a:rPr lang="ta-IN" b="0" i="0">
                <a:solidFill>
                  <a:srgbClr val="000000"/>
                </a:solidFill>
                <a:effectLst/>
                <a:latin typeface="Noto Sans" panose="020B0502040504020204" pitchFamily="34" charset="0"/>
              </a:rPr>
              <a:t>6. சமூக வளாகங்களில் ஈடுபடுத்தி கொள்ளுதல், பிணைந்திருத்தல், அவ்வளாகங்களின் ஆதரவு.</a:t>
            </a:r>
          </a:p>
          <a:p>
            <a:endParaRPr lang="en-CA"/>
          </a:p>
        </p:txBody>
      </p:sp>
    </p:spTree>
    <p:extLst>
      <p:ext uri="{BB962C8B-B14F-4D97-AF65-F5344CB8AC3E}">
        <p14:creationId xmlns:p14="http://schemas.microsoft.com/office/powerpoint/2010/main" val="1719622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Rectangle 23">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2" name="Content Placeholder 2">
            <a:extLst>
              <a:ext uri="{FF2B5EF4-FFF2-40B4-BE49-F238E27FC236}">
                <a16:creationId xmlns:a16="http://schemas.microsoft.com/office/drawing/2014/main" id="{CA7A06C4-B1C5-CEDC-8F37-5618ABD5BC87}"/>
              </a:ext>
            </a:extLst>
          </p:cNvPr>
          <p:cNvGraphicFramePr>
            <a:graphicFrameLocks noGrp="1"/>
          </p:cNvGraphicFramePr>
          <p:nvPr>
            <p:ph idx="1"/>
            <p:extLst>
              <p:ext uri="{D42A27DB-BD31-4B8C-83A1-F6EECF244321}">
                <p14:modId xmlns:p14="http://schemas.microsoft.com/office/powerpoint/2010/main" val="4080870549"/>
              </p:ext>
            </p:extLst>
          </p:nvPr>
        </p:nvGraphicFramePr>
        <p:xfrm>
          <a:off x="73571" y="998484"/>
          <a:ext cx="11908221" cy="57281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a:extLst>
              <a:ext uri="{FF2B5EF4-FFF2-40B4-BE49-F238E27FC236}">
                <a16:creationId xmlns:a16="http://schemas.microsoft.com/office/drawing/2014/main" id="{5E2185BA-B4D1-4DDC-9D63-5B92D5DA8A11}"/>
              </a:ext>
            </a:extLst>
          </p:cNvPr>
          <p:cNvSpPr>
            <a:spLocks noGrp="1"/>
          </p:cNvSpPr>
          <p:nvPr>
            <p:ph type="title"/>
          </p:nvPr>
        </p:nvSpPr>
        <p:spPr>
          <a:xfrm>
            <a:off x="210208" y="217981"/>
            <a:ext cx="11771584" cy="696420"/>
          </a:xfrm>
        </p:spPr>
        <p:txBody>
          <a:bodyPr>
            <a:normAutofit/>
          </a:bodyPr>
          <a:lstStyle/>
          <a:p>
            <a:r>
              <a:rPr lang="en-CA" sz="3200">
                <a:solidFill>
                  <a:srgbClr val="FFFFFF"/>
                </a:solidFill>
              </a:rPr>
              <a:t>நீண்ட ஆயுளைக் கெடுக்கும் பழக்க பழக்கங்கள்</a:t>
            </a:r>
          </a:p>
        </p:txBody>
      </p:sp>
    </p:spTree>
    <p:extLst>
      <p:ext uri="{BB962C8B-B14F-4D97-AF65-F5344CB8AC3E}">
        <p14:creationId xmlns:p14="http://schemas.microsoft.com/office/powerpoint/2010/main" val="389292265"/>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77ED9-662C-47AD-A6CC-4705217A74AD}"/>
              </a:ext>
            </a:extLst>
          </p:cNvPr>
          <p:cNvSpPr>
            <a:spLocks noGrp="1"/>
          </p:cNvSpPr>
          <p:nvPr>
            <p:ph type="title"/>
          </p:nvPr>
        </p:nvSpPr>
        <p:spPr>
          <a:xfrm>
            <a:off x="838199" y="365126"/>
            <a:ext cx="10982325" cy="787400"/>
          </a:xfrm>
        </p:spPr>
        <p:txBody>
          <a:bodyPr>
            <a:normAutofit/>
          </a:bodyPr>
          <a:lstStyle/>
          <a:p>
            <a:r>
              <a:rPr lang="en-US" sz="4000">
                <a:solidFill>
                  <a:srgbClr val="FF0000"/>
                </a:solidFill>
              </a:rPr>
              <a:t>கனடாவில் முதியோர் தொகை</a:t>
            </a:r>
            <a:endParaRPr lang="en-CA" sz="4000">
              <a:solidFill>
                <a:srgbClr val="FF0000"/>
              </a:solidFill>
            </a:endParaRPr>
          </a:p>
        </p:txBody>
      </p:sp>
      <p:pic>
        <p:nvPicPr>
          <p:cNvPr id="1026" name="Picture 2">
            <a:extLst>
              <a:ext uri="{FF2B5EF4-FFF2-40B4-BE49-F238E27FC236}">
                <a16:creationId xmlns:a16="http://schemas.microsoft.com/office/drawing/2014/main" id="{707E6C7F-3908-4703-B721-95DB220C26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2183" y="1476375"/>
            <a:ext cx="9728742" cy="53787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57624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69301-02F5-4C20-8DDD-077805DAC084}"/>
              </a:ext>
            </a:extLst>
          </p:cNvPr>
          <p:cNvSpPr>
            <a:spLocks noGrp="1"/>
          </p:cNvSpPr>
          <p:nvPr>
            <p:ph type="title"/>
          </p:nvPr>
        </p:nvSpPr>
        <p:spPr>
          <a:xfrm>
            <a:off x="640080" y="5915025"/>
            <a:ext cx="10911840" cy="942975"/>
          </a:xfrm>
        </p:spPr>
        <p:txBody>
          <a:bodyPr vert="horz" lIns="91440" tIns="45720" rIns="91440" bIns="45720" rtlCol="0" anchor="ctr">
            <a:normAutofit/>
          </a:bodyPr>
          <a:lstStyle/>
          <a:p>
            <a:pPr marL="0" marR="0" lvl="0" indent="0" algn="ctr" fontAlgn="base">
              <a:spcAft>
                <a:spcPct val="0"/>
              </a:spcAft>
              <a:buClrTx/>
              <a:buSzTx/>
              <a:tabLst/>
            </a:pPr>
            <a:r>
              <a:rPr kumimoji="0" lang="en-US" altLang="en-US" sz="2000" b="1" i="0" u="none" strike="noStrike" cap="none" normalizeH="0" baseline="0">
                <a:ln>
                  <a:noFill/>
                </a:ln>
                <a:effectLst/>
              </a:rPr>
              <a:t>Probability of Labor Force Participation of Older Adults in Sri Lanka</a:t>
            </a:r>
            <a:endParaRPr kumimoji="0" lang="en-US" altLang="en-US" sz="2000" b="0" i="0" u="none" strike="noStrike" cap="none" normalizeH="0" baseline="0">
              <a:ln>
                <a:noFill/>
              </a:ln>
              <a:effectLst/>
            </a:endParaRPr>
          </a:p>
          <a:p>
            <a:pPr marL="0" marR="0" lvl="0" indent="0" algn="ctr" fontAlgn="base">
              <a:spcAft>
                <a:spcPct val="0"/>
              </a:spcAft>
              <a:buClrTx/>
              <a:buSzTx/>
              <a:tabLst/>
            </a:pPr>
            <a:r>
              <a:rPr kumimoji="0" lang="en-US" altLang="en-US" sz="2000" b="0" i="0" u="none" strike="noStrike" cap="none" normalizeH="0" baseline="0">
                <a:ln>
                  <a:noFill/>
                </a:ln>
                <a:effectLst/>
              </a:rPr>
              <a:t>           </a:t>
            </a:r>
          </a:p>
        </p:txBody>
      </p:sp>
      <p:pic>
        <p:nvPicPr>
          <p:cNvPr id="5122" name="Picture 2">
            <a:extLst>
              <a:ext uri="{FF2B5EF4-FFF2-40B4-BE49-F238E27FC236}">
                <a16:creationId xmlns:a16="http://schemas.microsoft.com/office/drawing/2014/main" id="{50CD8517-062C-4EB8-9E4A-88D3586F7B6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76" r="1" b="11214"/>
          <a:stretch/>
        </p:blipFill>
        <p:spPr bwMode="auto">
          <a:xfrm>
            <a:off x="161925" y="283354"/>
            <a:ext cx="11716619" cy="5507846"/>
          </a:xfrm>
          <a:prstGeom prst="rect">
            <a:avLst/>
          </a:prstGeom>
          <a:noFill/>
          <a:ln w="19050">
            <a:solidFill>
              <a:schemeClr val="tx1"/>
            </a:solidFill>
            <a:miter lim="800000"/>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31201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0DA2A092-964E-4321-A8F6-6764BBEC22E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603204" y="643466"/>
            <a:ext cx="8985591" cy="5571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45313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6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285E4E-359D-46BE-9682-58D11DA3059A}"/>
              </a:ext>
            </a:extLst>
          </p:cNvPr>
          <p:cNvSpPr>
            <a:spLocks noGrp="1"/>
          </p:cNvSpPr>
          <p:nvPr>
            <p:ph type="title"/>
          </p:nvPr>
        </p:nvSpPr>
        <p:spPr>
          <a:xfrm>
            <a:off x="9093496" y="618681"/>
            <a:ext cx="2613872" cy="4794567"/>
          </a:xfrm>
        </p:spPr>
        <p:txBody>
          <a:bodyPr vert="horz" lIns="91440" tIns="45720" rIns="91440" bIns="45720" rtlCol="0" anchor="ctr">
            <a:normAutofit/>
          </a:bodyPr>
          <a:lstStyle/>
          <a:p>
            <a:r>
              <a:rPr lang="en-US" sz="3600">
                <a:solidFill>
                  <a:srgbClr val="FFFFFF"/>
                </a:solidFill>
              </a:rPr>
              <a:t>சிவபூமி முதியோர் இல்லம். </a:t>
            </a:r>
          </a:p>
        </p:txBody>
      </p:sp>
      <p:sp>
        <p:nvSpPr>
          <p:cNvPr id="1032"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முதியோர் இல்லம் – Sivapoomi Trust">
            <a:extLst>
              <a:ext uri="{FF2B5EF4-FFF2-40B4-BE49-F238E27FC236}">
                <a16:creationId xmlns:a16="http://schemas.microsoft.com/office/drawing/2014/main" id="{55C7FD4D-3C39-4EA1-9761-BF97EBC80002}"/>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0500"/>
          <a:stretch/>
        </p:blipFill>
        <p:spPr bwMode="auto">
          <a:xfrm>
            <a:off x="976251" y="942538"/>
            <a:ext cx="7163222" cy="4808332"/>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4659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atMod val="150000"/>
                <a:shade val="98000"/>
                <a:lumMod val="102000"/>
              </a:schemeClr>
            </a:gs>
            <a:gs pos="50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A2509F26-B5DC-4BA7-B476-4CB044237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sp>
        <p:nvSpPr>
          <p:cNvPr id="73" name="Rectangle 72">
            <a:extLst>
              <a:ext uri="{FF2B5EF4-FFF2-40B4-BE49-F238E27FC236}">
                <a16:creationId xmlns:a16="http://schemas.microsoft.com/office/drawing/2014/main" id="{DB103EB1-B135-4526-B883-33228FC27F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80000">
            <a:off x="815340" y="683404"/>
            <a:ext cx="10561320" cy="5404104"/>
          </a:xfrm>
          <a:prstGeom prst="rect">
            <a:avLst/>
          </a:prstGeom>
          <a:solidFill>
            <a:srgbClr val="FFFFFF"/>
          </a:solidFill>
          <a:ln w="3175" cap="sq" cmpd="thinThick">
            <a:solidFill>
              <a:srgbClr val="DDDDDD"/>
            </a:solidFill>
            <a:miter lim="800000"/>
          </a:ln>
          <a:effectLst>
            <a:outerShdw blurRad="2667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pic>
        <p:nvPicPr>
          <p:cNvPr id="4098" name="Picture 2" descr="மணி விழா காண்கின்றார் கலாநிதி ஆறுதிருமுருகன் - சிறப்பு பகிர்வு! - V7Tamil">
            <a:extLst>
              <a:ext uri="{FF2B5EF4-FFF2-40B4-BE49-F238E27FC236}">
                <a16:creationId xmlns:a16="http://schemas.microsoft.com/office/drawing/2014/main" id="{3C8FBA8A-1289-4DE8-BF8C-0112CACC8FED}"/>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1" b="8047"/>
          <a:stretch/>
        </p:blipFill>
        <p:spPr bwMode="auto">
          <a:xfrm rot="21480000">
            <a:off x="1137837" y="1003258"/>
            <a:ext cx="9916327" cy="47643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55700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654E981E-CC43-441C-9490-A5746F3FC4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7" name="Group 76">
            <a:extLst>
              <a:ext uri="{FF2B5EF4-FFF2-40B4-BE49-F238E27FC236}">
                <a16:creationId xmlns:a16="http://schemas.microsoft.com/office/drawing/2014/main" id="{0F1DE4A4-C51D-435D-BCF7-FB5D2288E33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21208" y="73152"/>
            <a:ext cx="1178966" cy="232963"/>
            <a:chOff x="7763256" y="73152"/>
            <a:chExt cx="1178966" cy="232963"/>
          </a:xfrm>
        </p:grpSpPr>
        <p:sp>
          <p:nvSpPr>
            <p:cNvPr id="78" name="Rectangle 64">
              <a:extLst>
                <a:ext uri="{FF2B5EF4-FFF2-40B4-BE49-F238E27FC236}">
                  <a16:creationId xmlns:a16="http://schemas.microsoft.com/office/drawing/2014/main" id="{4DEED3C0-DC5D-48DC-8BE4-AAD3D59EA0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66">
              <a:extLst>
                <a:ext uri="{FF2B5EF4-FFF2-40B4-BE49-F238E27FC236}">
                  <a16:creationId xmlns:a16="http://schemas.microsoft.com/office/drawing/2014/main" id="{25D9B196-E222-4378-A879-A52B374933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64">
              <a:extLst>
                <a:ext uri="{FF2B5EF4-FFF2-40B4-BE49-F238E27FC236}">
                  <a16:creationId xmlns:a16="http://schemas.microsoft.com/office/drawing/2014/main" id="{74F0D8BF-5C21-4914-A609-BFD7BFDF6C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66">
              <a:extLst>
                <a:ext uri="{FF2B5EF4-FFF2-40B4-BE49-F238E27FC236}">
                  <a16:creationId xmlns:a16="http://schemas.microsoft.com/office/drawing/2014/main" id="{5792FAC4-BA95-48A9-AA06-B6F04B3FED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64">
              <a:extLst>
                <a:ext uri="{FF2B5EF4-FFF2-40B4-BE49-F238E27FC236}">
                  <a16:creationId xmlns:a16="http://schemas.microsoft.com/office/drawing/2014/main" id="{B9DA0BD9-1DA6-455D-A1AD-D3F4D08FCF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66">
              <a:extLst>
                <a:ext uri="{FF2B5EF4-FFF2-40B4-BE49-F238E27FC236}">
                  <a16:creationId xmlns:a16="http://schemas.microsoft.com/office/drawing/2014/main" id="{C624920E-4BD6-4D86-AB0B-270612D0D5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64">
              <a:extLst>
                <a:ext uri="{FF2B5EF4-FFF2-40B4-BE49-F238E27FC236}">
                  <a16:creationId xmlns:a16="http://schemas.microsoft.com/office/drawing/2014/main" id="{3CA609EE-9AC9-4BFB-9097-F90D8F1497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66">
              <a:extLst>
                <a:ext uri="{FF2B5EF4-FFF2-40B4-BE49-F238E27FC236}">
                  <a16:creationId xmlns:a16="http://schemas.microsoft.com/office/drawing/2014/main" id="{D7AAE633-61FD-45D5-9B1E-36AC5F9B5D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64">
              <a:extLst>
                <a:ext uri="{FF2B5EF4-FFF2-40B4-BE49-F238E27FC236}">
                  <a16:creationId xmlns:a16="http://schemas.microsoft.com/office/drawing/2014/main" id="{2C29BDA0-50EA-4617-B59D-46081506B2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66">
              <a:extLst>
                <a:ext uri="{FF2B5EF4-FFF2-40B4-BE49-F238E27FC236}">
                  <a16:creationId xmlns:a16="http://schemas.microsoft.com/office/drawing/2014/main" id="{B0FC415A-1390-44A7-98CC-69C584F900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64">
              <a:extLst>
                <a:ext uri="{FF2B5EF4-FFF2-40B4-BE49-F238E27FC236}">
                  <a16:creationId xmlns:a16="http://schemas.microsoft.com/office/drawing/2014/main" id="{029F4916-D73F-4B0C-8E14-44966698FC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66">
              <a:extLst>
                <a:ext uri="{FF2B5EF4-FFF2-40B4-BE49-F238E27FC236}">
                  <a16:creationId xmlns:a16="http://schemas.microsoft.com/office/drawing/2014/main" id="{508CD296-9A3C-4C96-9752-136E990283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64">
              <a:extLst>
                <a:ext uri="{FF2B5EF4-FFF2-40B4-BE49-F238E27FC236}">
                  <a16:creationId xmlns:a16="http://schemas.microsoft.com/office/drawing/2014/main" id="{1FD20ED4-D351-4B6E-A212-BA7046950E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66">
              <a:extLst>
                <a:ext uri="{FF2B5EF4-FFF2-40B4-BE49-F238E27FC236}">
                  <a16:creationId xmlns:a16="http://schemas.microsoft.com/office/drawing/2014/main" id="{41B6DC04-3C68-468B-B655-377C609862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64">
              <a:extLst>
                <a:ext uri="{FF2B5EF4-FFF2-40B4-BE49-F238E27FC236}">
                  <a16:creationId xmlns:a16="http://schemas.microsoft.com/office/drawing/2014/main" id="{C65838D8-3130-4A08-826C-8E2D331AC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ctangle 66">
              <a:extLst>
                <a:ext uri="{FF2B5EF4-FFF2-40B4-BE49-F238E27FC236}">
                  <a16:creationId xmlns:a16="http://schemas.microsoft.com/office/drawing/2014/main" id="{67C63EDA-CA6D-4C22-AFE0-17B833A212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64">
              <a:extLst>
                <a:ext uri="{FF2B5EF4-FFF2-40B4-BE49-F238E27FC236}">
                  <a16:creationId xmlns:a16="http://schemas.microsoft.com/office/drawing/2014/main" id="{ECD865CB-2D48-4FD6-B383-2483C4752B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66">
              <a:extLst>
                <a:ext uri="{FF2B5EF4-FFF2-40B4-BE49-F238E27FC236}">
                  <a16:creationId xmlns:a16="http://schemas.microsoft.com/office/drawing/2014/main" id="{B7B8314F-F41A-4B7E-B0E5-9C54D6AEAE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64">
              <a:extLst>
                <a:ext uri="{FF2B5EF4-FFF2-40B4-BE49-F238E27FC236}">
                  <a16:creationId xmlns:a16="http://schemas.microsoft.com/office/drawing/2014/main" id="{7C009569-81FE-4C0C-A576-95DA7F1E3E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Rectangle 66">
              <a:extLst>
                <a:ext uri="{FF2B5EF4-FFF2-40B4-BE49-F238E27FC236}">
                  <a16:creationId xmlns:a16="http://schemas.microsoft.com/office/drawing/2014/main" id="{B2A1E6E1-817C-404F-8AE5-F217248FCD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9" name="Rectangle 98">
            <a:extLst>
              <a:ext uri="{FF2B5EF4-FFF2-40B4-BE49-F238E27FC236}">
                <a16:creationId xmlns:a16="http://schemas.microsoft.com/office/drawing/2014/main" id="{D9F5512A-48E1-4C07-B75E-3CCC517B68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7981"/>
            <a:ext cx="182880" cy="5468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a:extLst>
              <a:ext uri="{FF2B5EF4-FFF2-40B4-BE49-F238E27FC236}">
                <a16:creationId xmlns:a16="http://schemas.microsoft.com/office/drawing/2014/main" id="{A5271697-90F1-4A23-8EF2-0179F2EAF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6492876"/>
            <a:ext cx="12191999" cy="36512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102">
            <a:extLst>
              <a:ext uri="{FF2B5EF4-FFF2-40B4-BE49-F238E27FC236}">
                <a16:creationId xmlns:a16="http://schemas.microsoft.com/office/drawing/2014/main" id="{3CD1EA40-7116-4FCB-9369-70F29FAA91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88959" y="617983"/>
            <a:ext cx="4003039" cy="546562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4" name="Content Placeholder 7173">
            <a:extLst>
              <a:ext uri="{FF2B5EF4-FFF2-40B4-BE49-F238E27FC236}">
                <a16:creationId xmlns:a16="http://schemas.microsoft.com/office/drawing/2014/main" id="{72F284E8-268B-04E6-94E6-25EFA0917AA5}"/>
              </a:ext>
            </a:extLst>
          </p:cNvPr>
          <p:cNvSpPr>
            <a:spLocks noGrp="1"/>
          </p:cNvSpPr>
          <p:nvPr>
            <p:ph idx="1"/>
          </p:nvPr>
        </p:nvSpPr>
        <p:spPr>
          <a:xfrm>
            <a:off x="8185912" y="883985"/>
            <a:ext cx="3636723" cy="4933622"/>
          </a:xfrm>
        </p:spPr>
        <p:txBody>
          <a:bodyPr anchor="ctr">
            <a:normAutofit/>
          </a:bodyPr>
          <a:lstStyle/>
          <a:p>
            <a:r>
              <a:rPr lang="en-US" sz="1800"/>
              <a:t>சிவபூமி அறக்கட்டளை நிலையத்தின் பன்முகப் பணிகள்</a:t>
            </a:r>
          </a:p>
        </p:txBody>
      </p:sp>
      <p:pic>
        <p:nvPicPr>
          <p:cNvPr id="7172" name="Picture 4" descr="Sivapoomi Trust – Kondavil">
            <a:extLst>
              <a:ext uri="{FF2B5EF4-FFF2-40B4-BE49-F238E27FC236}">
                <a16:creationId xmlns:a16="http://schemas.microsoft.com/office/drawing/2014/main" id="{648657BF-CABB-49FF-A5A5-5B0B66F5D1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931" y="205531"/>
            <a:ext cx="7285687" cy="64608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72127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4" name="Picture 2" descr="முதியோர் இல்லம் – Sivapoomi Trust">
            <a:extLst>
              <a:ext uri="{FF2B5EF4-FFF2-40B4-BE49-F238E27FC236}">
                <a16:creationId xmlns:a16="http://schemas.microsoft.com/office/drawing/2014/main" id="{C0B5A9D8-665E-4AFC-A7E3-6EDFFF51B223}"/>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7712" b="12018"/>
          <a:stretch/>
        </p:blipFill>
        <p:spPr bwMode="auto">
          <a:xfrm>
            <a:off x="457200" y="457200"/>
            <a:ext cx="11277600" cy="594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11651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8" name="Rectangle 77">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641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A604478-C9DE-4573-8314-89779D925DE6}"/>
              </a:ext>
            </a:extLst>
          </p:cNvPr>
          <p:cNvSpPr>
            <a:spLocks noGrp="1"/>
          </p:cNvSpPr>
          <p:nvPr>
            <p:ph type="title"/>
          </p:nvPr>
        </p:nvSpPr>
        <p:spPr>
          <a:xfrm>
            <a:off x="9093496" y="618681"/>
            <a:ext cx="2613872" cy="4794567"/>
          </a:xfrm>
        </p:spPr>
        <p:txBody>
          <a:bodyPr vert="horz" lIns="91440" tIns="45720" rIns="91440" bIns="45720" rtlCol="0" anchor="ctr">
            <a:normAutofit/>
          </a:bodyPr>
          <a:lstStyle/>
          <a:p>
            <a:endParaRPr lang="en-US" sz="3600">
              <a:solidFill>
                <a:srgbClr val="FFFFFF"/>
              </a:solidFill>
            </a:endParaRPr>
          </a:p>
        </p:txBody>
      </p:sp>
      <p:sp>
        <p:nvSpPr>
          <p:cNvPr id="80"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யாழ்.கைதடி அரச முதியோர் இல்லத்தில் 43 பேருக்கு கொரோனா தொற்று உறுதி! - Real  Tamil News">
            <a:extLst>
              <a:ext uri="{FF2B5EF4-FFF2-40B4-BE49-F238E27FC236}">
                <a16:creationId xmlns:a16="http://schemas.microsoft.com/office/drawing/2014/main" id="{5C4EA570-A4CE-43C4-9919-CB9E2B15AD37}"/>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8379" r="13036"/>
          <a:stretch/>
        </p:blipFill>
        <p:spPr bwMode="auto">
          <a:xfrm>
            <a:off x="976251" y="942538"/>
            <a:ext cx="7163222" cy="4808332"/>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32926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D153EDB2-4AAD-43F4-AE78-4D326C8133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Meiryo"/>
            </a:endParaRPr>
          </a:p>
        </p:txBody>
      </p:sp>
      <p:grpSp>
        <p:nvGrpSpPr>
          <p:cNvPr id="137" name="Group 136">
            <a:extLst>
              <a:ext uri="{FF2B5EF4-FFF2-40B4-BE49-F238E27FC236}">
                <a16:creationId xmlns:a16="http://schemas.microsoft.com/office/drawing/2014/main" id="{A3CB7779-72E2-4E92-AE18-6BBC335DD8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38" name="Freeform: Shape 137">
              <a:extLst>
                <a:ext uri="{FF2B5EF4-FFF2-40B4-BE49-F238E27FC236}">
                  <a16:creationId xmlns:a16="http://schemas.microsoft.com/office/drawing/2014/main" id="{175B9DA5-08BD-40EA-B06C-3D3CCD06A8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9" name="Freeform: Shape 138">
              <a:extLst>
                <a:ext uri="{FF2B5EF4-FFF2-40B4-BE49-F238E27FC236}">
                  <a16:creationId xmlns:a16="http://schemas.microsoft.com/office/drawing/2014/main" id="{9EE62D72-11EF-40E9-BF23-0FCAEACDD7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40" name="Freeform: Shape 139">
              <a:extLst>
                <a:ext uri="{FF2B5EF4-FFF2-40B4-BE49-F238E27FC236}">
                  <a16:creationId xmlns:a16="http://schemas.microsoft.com/office/drawing/2014/main" id="{676336F2-6633-4E26-8760-05F94D87D5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41" name="Freeform: Shape 140">
              <a:extLst>
                <a:ext uri="{FF2B5EF4-FFF2-40B4-BE49-F238E27FC236}">
                  <a16:creationId xmlns:a16="http://schemas.microsoft.com/office/drawing/2014/main" id="{39F3102E-7749-422F-8F51-A148252B8E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42" name="Freeform: Shape 141">
              <a:extLst>
                <a:ext uri="{FF2B5EF4-FFF2-40B4-BE49-F238E27FC236}">
                  <a16:creationId xmlns:a16="http://schemas.microsoft.com/office/drawing/2014/main" id="{871191CD-1211-4C40-9D45-449D9BE65A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grpSp>
      <p:pic>
        <p:nvPicPr>
          <p:cNvPr id="5122" name="Picture 2" descr="கைதடி முதியோர் இல்லத்தில்... - பண்பாட்டு மலர்ச்சிக் கூடம் | Facebook">
            <a:extLst>
              <a:ext uri="{FF2B5EF4-FFF2-40B4-BE49-F238E27FC236}">
                <a16:creationId xmlns:a16="http://schemas.microsoft.com/office/drawing/2014/main" id="{EEC725A4-6854-4ED6-AC41-C01DA510610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210938" y="1260780"/>
            <a:ext cx="7560860" cy="42340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95691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B8887-0C52-4DF7-96FA-2B4C4168BC2F}"/>
              </a:ext>
            </a:extLst>
          </p:cNvPr>
          <p:cNvSpPr>
            <a:spLocks noGrp="1"/>
          </p:cNvSpPr>
          <p:nvPr>
            <p:ph type="title"/>
          </p:nvPr>
        </p:nvSpPr>
        <p:spPr>
          <a:xfrm>
            <a:off x="371475" y="365125"/>
            <a:ext cx="11610975" cy="1463675"/>
          </a:xfrm>
        </p:spPr>
        <p:txBody>
          <a:bodyPr>
            <a:noAutofit/>
          </a:bodyPr>
          <a:lstStyle/>
          <a:p>
            <a:r>
              <a:rPr lang="ta-IN" sz="3200" b="0" i="0">
                <a:solidFill>
                  <a:srgbClr val="000000"/>
                </a:solidFill>
                <a:effectLst/>
                <a:latin typeface="Oswald" panose="020B0604020202020204" pitchFamily="2" charset="0"/>
              </a:rPr>
              <a:t>தமிழர் பிரதேசத்தில் தொடரும் அவலம் ...6 பிள்ளைகள் இருந்தும் அனாதரவான 70 வயது முதியவர்!</a:t>
            </a:r>
            <a:r>
              <a:rPr lang="en-CA" sz="3200" b="0" i="0">
                <a:solidFill>
                  <a:srgbClr val="000000"/>
                </a:solidFill>
                <a:effectLst/>
                <a:latin typeface="Oswald" panose="020B0604020202020204" pitchFamily="2" charset="0"/>
              </a:rPr>
              <a:t> – கிளிநொச்சி முதியோர் காப்பகத்தில் சரணடைந்தார்.</a:t>
            </a:r>
            <a:endParaRPr lang="en-CA" sz="3200"/>
          </a:p>
        </p:txBody>
      </p:sp>
      <p:pic>
        <p:nvPicPr>
          <p:cNvPr id="6146" name="Picture 2">
            <a:extLst>
              <a:ext uri="{FF2B5EF4-FFF2-40B4-BE49-F238E27FC236}">
                <a16:creationId xmlns:a16="http://schemas.microsoft.com/office/drawing/2014/main" id="{EA58C806-77F6-416E-B15E-4793B96A37B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14475" y="2323530"/>
            <a:ext cx="4112908" cy="4351338"/>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a:extLst>
              <a:ext uri="{FF2B5EF4-FFF2-40B4-BE49-F238E27FC236}">
                <a16:creationId xmlns:a16="http://schemas.microsoft.com/office/drawing/2014/main" id="{D8B26853-3F60-4793-934E-4F45F86389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04306" y="2056853"/>
            <a:ext cx="3925313" cy="46180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09896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78" name="Rectangle 77">
            <a:extLst>
              <a:ext uri="{FF2B5EF4-FFF2-40B4-BE49-F238E27FC236}">
                <a16:creationId xmlns:a16="http://schemas.microsoft.com/office/drawing/2014/main" id="{8ABFE404-8D65-4573-A3EF-6DF477936B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pic>
        <p:nvPicPr>
          <p:cNvPr id="7170" name="Picture 2" descr="மன்னார் ஓய்வூதியம் பெறுவோர் சங்கத்தினால் நிவாரண பொருட்கள் கையளிப்பு-படங்கள்  - NewMannar நியூ மன்னார் இணையம்">
            <a:extLst>
              <a:ext uri="{FF2B5EF4-FFF2-40B4-BE49-F238E27FC236}">
                <a16:creationId xmlns:a16="http://schemas.microsoft.com/office/drawing/2014/main" id="{961BA371-A918-4F2B-AE94-8AAF7F8C5F2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599" r="15597" b="-3"/>
          <a:stretch/>
        </p:blipFill>
        <p:spPr bwMode="auto">
          <a:xfrm>
            <a:off x="673749" y="370320"/>
            <a:ext cx="3716238" cy="4051011"/>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மன்னார் ஓய்வூதியம் பெறுவோர் சங்கத்தினால் நிவாரண பொருட்கள் கையளிப்பு-படங்கள்  - NewMannar நியூ மன்னார் இணையம்">
            <a:extLst>
              <a:ext uri="{FF2B5EF4-FFF2-40B4-BE49-F238E27FC236}">
                <a16:creationId xmlns:a16="http://schemas.microsoft.com/office/drawing/2014/main" id="{979C825F-AAE0-43ED-A17B-5F602637890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7969" r="-2" b="2585"/>
          <a:stretch/>
        </p:blipFill>
        <p:spPr bwMode="auto">
          <a:xfrm>
            <a:off x="4719344" y="370320"/>
            <a:ext cx="6798905" cy="4051011"/>
          </a:xfrm>
          <a:prstGeom prst="rect">
            <a:avLst/>
          </a:prstGeom>
          <a:noFill/>
          <a:extLst>
            <a:ext uri="{909E8E84-426E-40DD-AFC4-6F175D3DCCD1}">
              <a14:hiddenFill xmlns:a14="http://schemas.microsoft.com/office/drawing/2010/main">
                <a:solidFill>
                  <a:srgbClr val="FFFFFF"/>
                </a:solidFill>
              </a14:hiddenFill>
            </a:ext>
          </a:extLst>
        </p:spPr>
      </p:pic>
      <p:cxnSp>
        <p:nvCxnSpPr>
          <p:cNvPr id="79" name="Straight Connector 78">
            <a:extLst>
              <a:ext uri="{FF2B5EF4-FFF2-40B4-BE49-F238E27FC236}">
                <a16:creationId xmlns:a16="http://schemas.microsoft.com/office/drawing/2014/main" id="{AF5191F1-A1C8-4AEE-8007-DF304E42B1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547363" y="4750763"/>
            <a:ext cx="0" cy="13716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7176" name="Content Placeholder 7175">
            <a:extLst>
              <a:ext uri="{FF2B5EF4-FFF2-40B4-BE49-F238E27FC236}">
                <a16:creationId xmlns:a16="http://schemas.microsoft.com/office/drawing/2014/main" id="{4BC40FAD-32B0-D4AA-8663-1FCB52FA5CEB}"/>
              </a:ext>
            </a:extLst>
          </p:cNvPr>
          <p:cNvSpPr>
            <a:spLocks noGrp="1"/>
          </p:cNvSpPr>
          <p:nvPr>
            <p:ph idx="1"/>
          </p:nvPr>
        </p:nvSpPr>
        <p:spPr>
          <a:xfrm>
            <a:off x="4793019" y="4610244"/>
            <a:ext cx="6725232" cy="1714500"/>
          </a:xfrm>
        </p:spPr>
        <p:txBody>
          <a:bodyPr anchor="ctr">
            <a:normAutofit/>
          </a:bodyPr>
          <a:lstStyle/>
          <a:p>
            <a:r>
              <a:rPr lang="en-US" sz="1700"/>
              <a:t>மன்னார் – முதியோருக்கான உதவிகள் வழங்கப்படுகின்றன</a:t>
            </a:r>
          </a:p>
          <a:p>
            <a:r>
              <a:rPr lang="en-US" sz="1700"/>
              <a:t>சமூகப் பெரியவர்கள்,  மதத் தலைவர்களின் வழிகாட்டலில் இடம் பெறுவது பாராட்டிற்குரியது. </a:t>
            </a:r>
          </a:p>
        </p:txBody>
      </p:sp>
      <p:sp>
        <p:nvSpPr>
          <p:cNvPr id="2" name="Rectangle 1">
            <a:extLst>
              <a:ext uri="{FF2B5EF4-FFF2-40B4-BE49-F238E27FC236}">
                <a16:creationId xmlns:a16="http://schemas.microsoft.com/office/drawing/2014/main" id="{A53D5175-961A-E934-36DF-225F28FBFB66}"/>
              </a:ext>
            </a:extLst>
          </p:cNvPr>
          <p:cNvSpPr/>
          <p:nvPr/>
        </p:nvSpPr>
        <p:spPr>
          <a:xfrm>
            <a:off x="508012" y="4600721"/>
            <a:ext cx="3776996" cy="1754326"/>
          </a:xfrm>
          <a:prstGeom prst="rect">
            <a:avLst/>
          </a:prstGeom>
          <a:noFill/>
        </p:spPr>
        <p:txBody>
          <a:bodyPr wrap="none" lIns="91440" tIns="45720" rIns="91440" bIns="45720">
            <a:spAutoFit/>
          </a:bodyPr>
          <a:lstStyle/>
          <a:p>
            <a:pPr algn="ctr"/>
            <a:r>
              <a:rPr lang="en-US" sz="5400" b="1" cap="none" spc="0">
                <a:ln w="9525">
                  <a:solidFill>
                    <a:schemeClr val="bg1"/>
                  </a:solidFill>
                  <a:prstDash val="solid"/>
                </a:ln>
                <a:solidFill>
                  <a:schemeClr val="tx1"/>
                </a:solidFill>
                <a:effectLst>
                  <a:outerShdw blurRad="12700" dist="38100" dir="2700000" algn="tl" rotWithShape="0">
                    <a:schemeClr val="bg1">
                      <a:lumMod val="50000"/>
                    </a:schemeClr>
                  </a:outerShdw>
                </a:effectLst>
              </a:rPr>
              <a:t>வெளி</a:t>
            </a:r>
            <a:r>
              <a:rPr lang="en-US" sz="5400" b="1">
                <a:ln w="9525">
                  <a:solidFill>
                    <a:schemeClr val="bg1"/>
                  </a:solidFill>
                  <a:prstDash val="solid"/>
                </a:ln>
                <a:effectLst>
                  <a:outerShdw blurRad="12700" dist="38100" dir="2700000" algn="tl" rotWithShape="0">
                    <a:schemeClr val="bg1">
                      <a:lumMod val="50000"/>
                    </a:schemeClr>
                  </a:outerShdw>
                </a:effectLst>
              </a:rPr>
              <a:t>நாட்டு </a:t>
            </a:r>
          </a:p>
          <a:p>
            <a:pPr algn="ctr"/>
            <a:r>
              <a:rPr lang="en-US" sz="5400" b="1">
                <a:ln w="9525">
                  <a:solidFill>
                    <a:schemeClr val="bg1"/>
                  </a:solidFill>
                  <a:prstDash val="solid"/>
                </a:ln>
                <a:effectLst>
                  <a:outerShdw blurRad="12700" dist="38100" dir="2700000" algn="tl" rotWithShape="0">
                    <a:schemeClr val="bg1">
                      <a:lumMod val="50000"/>
                    </a:schemeClr>
                  </a:outerShdw>
                </a:effectLst>
              </a:rPr>
              <a:t>உதவிகள்</a:t>
            </a:r>
            <a:endParaRPr lang="en-US" sz="5400" b="1" cap="none" spc="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1318234267"/>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14813350_1238545659553027_398005642_o">
            <a:extLst>
              <a:ext uri="{FF2B5EF4-FFF2-40B4-BE49-F238E27FC236}">
                <a16:creationId xmlns:a16="http://schemas.microsoft.com/office/drawing/2014/main" id="{1825349A-D586-471B-B809-8646E90B6A72}"/>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5730"/>
          <a:stretch/>
        </p:blipFill>
        <p:spPr bwMode="auto">
          <a:xfrm>
            <a:off x="20" y="9"/>
            <a:ext cx="12191980" cy="6734165"/>
          </a:xfrm>
          <a:prstGeom prst="rect">
            <a:avLst/>
          </a:prstGeom>
          <a:noFill/>
          <a:extLst>
            <a:ext uri="{909E8E84-426E-40DD-AFC4-6F175D3DCCD1}">
              <a14:hiddenFill xmlns:a14="http://schemas.microsoft.com/office/drawing/2010/main">
                <a:solidFill>
                  <a:srgbClr val="FFFFFF"/>
                </a:solidFill>
              </a14:hiddenFill>
            </a:ext>
          </a:extLst>
        </p:spPr>
      </p:pic>
      <p:sp>
        <p:nvSpPr>
          <p:cNvPr id="71" name="Rectangle 7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D6967D3-CA38-4816-A244-DC007B72870C}"/>
              </a:ext>
            </a:extLst>
          </p:cNvPr>
          <p:cNvSpPr>
            <a:spLocks noGrp="1"/>
          </p:cNvSpPr>
          <p:nvPr>
            <p:ph type="title"/>
          </p:nvPr>
        </p:nvSpPr>
        <p:spPr>
          <a:xfrm>
            <a:off x="4895830" y="223481"/>
            <a:ext cx="6753245" cy="736551"/>
          </a:xfrm>
        </p:spPr>
        <p:txBody>
          <a:bodyPr vert="horz" lIns="91440" tIns="45720" rIns="91440" bIns="45720" rtlCol="0" anchor="ctr">
            <a:normAutofit fontScale="90000"/>
          </a:bodyPr>
          <a:lstStyle/>
          <a:p>
            <a:pPr algn="ctr"/>
            <a:r>
              <a:rPr lang="en-US" sz="3600">
                <a:solidFill>
                  <a:schemeClr val="bg1"/>
                </a:solidFill>
              </a:rPr>
              <a:t>புனித சூசையப்பர் முதியோர் இல்லம்</a:t>
            </a:r>
          </a:p>
        </p:txBody>
      </p:sp>
      <p:cxnSp>
        <p:nvCxnSpPr>
          <p:cNvPr id="73" name="Straight Connector 7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82958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descr="image-0-02-06-7e2bd56967461e62c698e0e951075d48b888a81380a658afc5d2242acdc21f34-v">
            <a:extLst>
              <a:ext uri="{FF2B5EF4-FFF2-40B4-BE49-F238E27FC236}">
                <a16:creationId xmlns:a16="http://schemas.microsoft.com/office/drawing/2014/main" id="{F3F9C707-3A21-43D9-AF21-897F183AFFC4}"/>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22336" b="2664"/>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71" name="Rectangle 7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898D2E-9D48-49B7-B105-A1D19A6C47CD}"/>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a:solidFill>
                  <a:schemeClr val="tx1">
                    <a:lumMod val="85000"/>
                    <a:lumOff val="15000"/>
                  </a:schemeClr>
                </a:solidFill>
              </a:rPr>
              <a:t>புனித சூசையப்பர் முதியோர் இல்லம்</a:t>
            </a:r>
          </a:p>
        </p:txBody>
      </p:sp>
      <p:cxnSp>
        <p:nvCxnSpPr>
          <p:cNvPr id="73" name="Straight Connector 7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75811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4" name="Picture 2" descr="முதியோர் இல்லம்">
            <a:extLst>
              <a:ext uri="{FF2B5EF4-FFF2-40B4-BE49-F238E27FC236}">
                <a16:creationId xmlns:a16="http://schemas.microsoft.com/office/drawing/2014/main" id="{CFB11B85-508C-4FBC-90A0-FA6E56EC6775}"/>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6191" b="116"/>
          <a:stretch/>
        </p:blipFill>
        <p:spPr bwMode="auto">
          <a:xfrm>
            <a:off x="457200" y="457200"/>
            <a:ext cx="11277600" cy="594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96902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8" name="Picture 2" descr="முதியோர் இல்லம்">
            <a:extLst>
              <a:ext uri="{FF2B5EF4-FFF2-40B4-BE49-F238E27FC236}">
                <a16:creationId xmlns:a16="http://schemas.microsoft.com/office/drawing/2014/main" id="{ABAE45D0-236E-4C4F-A086-8DA3488C979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812800" y="457200"/>
            <a:ext cx="10566400" cy="594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38809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EA73AE9-D244-4608-9A18-3C1908BC19C3}"/>
              </a:ext>
            </a:extLst>
          </p:cNvPr>
          <p:cNvSpPr>
            <a:spLocks noGrp="1"/>
          </p:cNvSpPr>
          <p:nvPr>
            <p:ph type="title"/>
          </p:nvPr>
        </p:nvSpPr>
        <p:spPr>
          <a:xfrm>
            <a:off x="8115296" y="489507"/>
            <a:ext cx="4076703" cy="5997018"/>
          </a:xfrm>
        </p:spPr>
        <p:txBody>
          <a:bodyPr anchor="b">
            <a:normAutofit/>
          </a:bodyPr>
          <a:lstStyle/>
          <a:p>
            <a:r>
              <a:rPr lang="en-CA" sz="4000"/>
              <a:t>முதியோர் இல்லத்தில் இறுதிக்  காலத்தைக் கழிக்கும் முதியவர் ஒருவர். தான் நலமாகவும் மனநிறைவாகவும் இருப்பதாகக் குறப்பிடுகின்றார்</a:t>
            </a:r>
          </a:p>
        </p:txBody>
      </p:sp>
      <p:pic>
        <p:nvPicPr>
          <p:cNvPr id="10242" name="Picture 2" descr="முதியோர் இல்லம்">
            <a:extLst>
              <a:ext uri="{FF2B5EF4-FFF2-40B4-BE49-F238E27FC236}">
                <a16:creationId xmlns:a16="http://schemas.microsoft.com/office/drawing/2014/main" id="{EB1D79BA-A98C-4D98-AF0B-E7F939B175B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580" r="21186" b="-1"/>
          <a:stretch/>
        </p:blipFill>
        <p:spPr bwMode="auto">
          <a:xfrm>
            <a:off x="20" y="431"/>
            <a:ext cx="8115280" cy="6408311"/>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339F8585-6524-4A72-964F-D21226BD2297}"/>
              </a:ext>
            </a:extLst>
          </p:cNvPr>
          <p:cNvSpPr>
            <a:spLocks noGrp="1"/>
          </p:cNvSpPr>
          <p:nvPr>
            <p:ph idx="1"/>
          </p:nvPr>
        </p:nvSpPr>
        <p:spPr>
          <a:xfrm>
            <a:off x="8643193" y="2418408"/>
            <a:ext cx="2942813" cy="3540265"/>
          </a:xfrm>
        </p:spPr>
        <p:txBody>
          <a:bodyPr>
            <a:normAutofit/>
          </a:bodyPr>
          <a:lstStyle/>
          <a:p>
            <a:endParaRPr lang="en-CA" sz="2000"/>
          </a:p>
          <a:p>
            <a:endParaRPr lang="en-CA" sz="2000"/>
          </a:p>
        </p:txBody>
      </p:sp>
      <p:sp>
        <p:nvSpPr>
          <p:cNvPr id="73" name="Rectangle 72">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88207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முதியோர் இல்லம்">
            <a:extLst>
              <a:ext uri="{FF2B5EF4-FFF2-40B4-BE49-F238E27FC236}">
                <a16:creationId xmlns:a16="http://schemas.microsoft.com/office/drawing/2014/main" id="{9B6F5854-1B8D-4F82-8EC3-6C608632222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812800" y="457200"/>
            <a:ext cx="11055350" cy="6218634"/>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6F7420E7-FA9F-A306-7818-5C4AE1718687}"/>
              </a:ext>
            </a:extLst>
          </p:cNvPr>
          <p:cNvSpPr/>
          <p:nvPr/>
        </p:nvSpPr>
        <p:spPr>
          <a:xfrm>
            <a:off x="2049788" y="4181380"/>
            <a:ext cx="9114996" cy="2585323"/>
          </a:xfrm>
          <a:prstGeom prst="rect">
            <a:avLst/>
          </a:prstGeom>
          <a:noFill/>
        </p:spPr>
        <p:txBody>
          <a:bodyPr wrap="none" lIns="91440" tIns="45720" rIns="91440" bIns="45720">
            <a:spAutoFit/>
          </a:bodyPr>
          <a:lstStyle/>
          <a:p>
            <a:pPr algn="ctr"/>
            <a:r>
              <a:rPr lang="en-US" sz="5400" b="1" cap="none" spc="0">
                <a:ln w="9525">
                  <a:solidFill>
                    <a:schemeClr val="bg1"/>
                  </a:solidFill>
                  <a:prstDash val="solid"/>
                </a:ln>
                <a:solidFill>
                  <a:schemeClr val="tx1"/>
                </a:solidFill>
                <a:effectLst>
                  <a:outerShdw blurRad="12700" dist="38100" dir="2700000" algn="tl" rotWithShape="0">
                    <a:schemeClr val="bg1">
                      <a:lumMod val="50000"/>
                    </a:schemeClr>
                  </a:outerShdw>
                </a:effectLst>
              </a:rPr>
              <a:t>தள்ளாத வயதில் தனிமை </a:t>
            </a:r>
          </a:p>
          <a:p>
            <a:pPr algn="ctr"/>
            <a:r>
              <a:rPr lang="en-US" sz="5400" b="1" cap="none" spc="0">
                <a:ln w="9525">
                  <a:solidFill>
                    <a:schemeClr val="bg1"/>
                  </a:solidFill>
                  <a:prstDash val="solid"/>
                </a:ln>
                <a:solidFill>
                  <a:schemeClr val="tx1"/>
                </a:solidFill>
                <a:effectLst>
                  <a:outerShdw blurRad="12700" dist="38100" dir="2700000" algn="tl" rotWithShape="0">
                    <a:schemeClr val="bg1">
                      <a:lumMod val="50000"/>
                    </a:schemeClr>
                  </a:outerShdw>
                </a:effectLst>
              </a:rPr>
              <a:t>பிள்ளைகள் வெளிநாட்டில்</a:t>
            </a:r>
          </a:p>
          <a:p>
            <a:pPr algn="ctr"/>
            <a:r>
              <a:rPr lang="en-US" sz="5400" b="1">
                <a:ln w="9525">
                  <a:solidFill>
                    <a:schemeClr val="bg1"/>
                  </a:solidFill>
                  <a:prstDash val="solid"/>
                </a:ln>
                <a:effectLst>
                  <a:outerShdw blurRad="12700" dist="38100" dir="2700000" algn="tl" rotWithShape="0">
                    <a:schemeClr val="bg1">
                      <a:lumMod val="50000"/>
                    </a:schemeClr>
                  </a:outerShdw>
                </a:effectLst>
              </a:rPr>
              <a:t>பராமரிப்பு நிலையத்தில் அன்னை</a:t>
            </a:r>
            <a:endParaRPr lang="en-US" sz="5400" b="1" cap="none" spc="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6286468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290" name="Picture 2" descr="முதியோர் இல்லம்">
            <a:extLst>
              <a:ext uri="{FF2B5EF4-FFF2-40B4-BE49-F238E27FC236}">
                <a16:creationId xmlns:a16="http://schemas.microsoft.com/office/drawing/2014/main" id="{04B074E2-5FEB-4650-90E0-6E3CF798EDA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514" r="1272" b="-2"/>
          <a:stretch/>
        </p:blipFill>
        <p:spPr bwMode="auto">
          <a:xfrm>
            <a:off x="20" y="431"/>
            <a:ext cx="8115280" cy="6408311"/>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E0B78FFA-0480-5FFC-CB5C-E70301EE0436}"/>
              </a:ext>
            </a:extLst>
          </p:cNvPr>
          <p:cNvSpPr/>
          <p:nvPr/>
        </p:nvSpPr>
        <p:spPr>
          <a:xfrm>
            <a:off x="8115296" y="0"/>
            <a:ext cx="3948885" cy="6186309"/>
          </a:xfrm>
          <a:prstGeom prst="rect">
            <a:avLst/>
          </a:prstGeom>
          <a:noFill/>
        </p:spPr>
        <p:txBody>
          <a:bodyPr wrap="square" lIns="91440" tIns="45720" rIns="91440" bIns="45720">
            <a:spAutoFit/>
          </a:bodyPr>
          <a:lstStyle/>
          <a:p>
            <a:pPr algn="ctr"/>
            <a:r>
              <a:rPr lang="en-US" sz="4400">
                <a:ln w="0"/>
                <a:solidFill>
                  <a:schemeClr val="accent1"/>
                </a:solidFill>
                <a:effectLst>
                  <a:outerShdw blurRad="38100" dist="25400" dir="5400000" algn="ctr" rotWithShape="0">
                    <a:srgbClr val="6E747A">
                      <a:alpha val="43000"/>
                    </a:srgbClr>
                  </a:outerShdw>
                </a:effectLst>
              </a:rPr>
              <a:t>முதியோர் இல்லம் மகிழ்ச்சியான இடம்</a:t>
            </a:r>
          </a:p>
          <a:p>
            <a:pPr algn="ctr"/>
            <a:r>
              <a:rPr lang="en-US" sz="4400">
                <a:ln w="0"/>
                <a:solidFill>
                  <a:schemeClr val="accent1"/>
                </a:solidFill>
                <a:effectLst>
                  <a:outerShdw blurRad="38100" dist="25400" dir="5400000" algn="ctr" rotWithShape="0">
                    <a:srgbClr val="6E747A">
                      <a:alpha val="43000"/>
                    </a:srgbClr>
                  </a:outerShdw>
                </a:effectLst>
              </a:rPr>
              <a:t>தனிமையை விரட்டிப் பொழுது போக்க நல்லதோர் இடம்</a:t>
            </a:r>
          </a:p>
        </p:txBody>
      </p:sp>
    </p:spTree>
    <p:extLst>
      <p:ext uri="{BB962C8B-B14F-4D97-AF65-F5344CB8AC3E}">
        <p14:creationId xmlns:p14="http://schemas.microsoft.com/office/powerpoint/2010/main" val="31093113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8A0BB5-244A-4133-9E4A-8B854F5FD300}"/>
              </a:ext>
            </a:extLst>
          </p:cNvPr>
          <p:cNvSpPr>
            <a:spLocks noGrp="1"/>
          </p:cNvSpPr>
          <p:nvPr>
            <p:ph type="title"/>
          </p:nvPr>
        </p:nvSpPr>
        <p:spPr>
          <a:xfrm>
            <a:off x="8554065" y="489507"/>
            <a:ext cx="3180736" cy="4485616"/>
          </a:xfrm>
        </p:spPr>
        <p:txBody>
          <a:bodyPr anchor="b">
            <a:normAutofit fontScale="90000"/>
          </a:bodyPr>
          <a:lstStyle/>
          <a:p>
            <a:r>
              <a:rPr lang="en-CA" sz="4000"/>
              <a:t>அன்புடன் பரிமாறும் பண்பினால் இன்புடன் இயைந்து வாழ்கின்றோம்.</a:t>
            </a:r>
            <a:br>
              <a:rPr lang="en-CA" sz="4000"/>
            </a:br>
            <a:r>
              <a:rPr lang="en-CA" sz="4000"/>
              <a:t>இனிய இல்லமாக மிளிர்கின்றது.</a:t>
            </a:r>
          </a:p>
        </p:txBody>
      </p:sp>
      <p:pic>
        <p:nvPicPr>
          <p:cNvPr id="13314" name="Picture 2" descr="முதியோர் இல்லம்">
            <a:extLst>
              <a:ext uri="{FF2B5EF4-FFF2-40B4-BE49-F238E27FC236}">
                <a16:creationId xmlns:a16="http://schemas.microsoft.com/office/drawing/2014/main" id="{0DA9893B-0273-43B2-8F17-97429767CC6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750" r="6016" b="-1"/>
          <a:stretch/>
        </p:blipFill>
        <p:spPr bwMode="auto">
          <a:xfrm>
            <a:off x="20" y="431"/>
            <a:ext cx="8115280" cy="6408311"/>
          </a:xfrm>
          <a:prstGeom prst="rect">
            <a:avLst/>
          </a:prstGeom>
          <a:noFill/>
          <a:extLst>
            <a:ext uri="{909E8E84-426E-40DD-AFC4-6F175D3DCCD1}">
              <a14:hiddenFill xmlns:a14="http://schemas.microsoft.com/office/drawing/2010/main">
                <a:solidFill>
                  <a:srgbClr val="FFFFFF"/>
                </a:solidFill>
              </a14:hiddenFill>
            </a:ext>
          </a:extLst>
        </p:spPr>
      </p:pic>
      <p:sp>
        <p:nvSpPr>
          <p:cNvPr id="75" name="Rectangle 74">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131960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78" name="Rectangle 77">
            <a:extLst>
              <a:ext uri="{FF2B5EF4-FFF2-40B4-BE49-F238E27FC236}">
                <a16:creationId xmlns:a16="http://schemas.microsoft.com/office/drawing/2014/main" id="{9B76D444-2756-434F-AE61-96D69830C1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338" name="Picture 2" descr="முதியோர் இல்லம்">
            <a:extLst>
              <a:ext uri="{FF2B5EF4-FFF2-40B4-BE49-F238E27FC236}">
                <a16:creationId xmlns:a16="http://schemas.microsoft.com/office/drawing/2014/main" id="{15C4B717-96B8-422A-B20F-49BF6351F61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4316" r="-1" b="19438"/>
          <a:stretch/>
        </p:blipFill>
        <p:spPr bwMode="auto">
          <a:xfrm>
            <a:off x="320040" y="320040"/>
            <a:ext cx="11548872" cy="4303462"/>
          </a:xfrm>
          <a:prstGeom prst="rect">
            <a:avLst/>
          </a:prstGeom>
          <a:noFill/>
          <a:extLst>
            <a:ext uri="{909E8E84-426E-40DD-AFC4-6F175D3DCCD1}">
              <a14:hiddenFill xmlns:a14="http://schemas.microsoft.com/office/drawing/2010/main">
                <a:solidFill>
                  <a:srgbClr val="FFFFFF"/>
                </a:solidFill>
              </a14:hiddenFill>
            </a:ext>
          </a:extLst>
        </p:spPr>
      </p:pic>
      <p:sp>
        <p:nvSpPr>
          <p:cNvPr id="79" name="Rectangle 78">
            <a:extLst>
              <a:ext uri="{FF2B5EF4-FFF2-40B4-BE49-F238E27FC236}">
                <a16:creationId xmlns:a16="http://schemas.microsoft.com/office/drawing/2014/main" id="{A27B6159-7734-4564-9E0F-C4BC43C36E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4782312"/>
            <a:ext cx="11548872" cy="1755648"/>
          </a:xfrm>
          <a:prstGeom prst="rect">
            <a:avLst/>
          </a:prstGeom>
          <a:solidFill>
            <a:schemeClr val="tx1">
              <a:alpha val="93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1" name="Straight Connector 80">
            <a:extLst>
              <a:ext uri="{FF2B5EF4-FFF2-40B4-BE49-F238E27FC236}">
                <a16:creationId xmlns:a16="http://schemas.microsoft.com/office/drawing/2014/main" id="{E2FFB46B-05BC-4950-B18A-9593FDAE6E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059936" y="5237979"/>
            <a:ext cx="0" cy="914400"/>
          </a:xfrm>
          <a:prstGeom prst="line">
            <a:avLst/>
          </a:prstGeom>
          <a:ln w="19050">
            <a:solidFill>
              <a:schemeClr val="bg1">
                <a:alpha val="80000"/>
              </a:schemeClr>
            </a:solidFill>
          </a:ln>
        </p:spPr>
        <p:style>
          <a:lnRef idx="1">
            <a:schemeClr val="accent1"/>
          </a:lnRef>
          <a:fillRef idx="0">
            <a:schemeClr val="accent1"/>
          </a:fillRef>
          <a:effectRef idx="0">
            <a:schemeClr val="accent1"/>
          </a:effectRef>
          <a:fontRef idx="minor">
            <a:schemeClr val="tx1"/>
          </a:fontRef>
        </p:style>
      </p:cxnSp>
      <p:sp>
        <p:nvSpPr>
          <p:cNvPr id="14342" name="Content Placeholder 14341">
            <a:extLst>
              <a:ext uri="{FF2B5EF4-FFF2-40B4-BE49-F238E27FC236}">
                <a16:creationId xmlns:a16="http://schemas.microsoft.com/office/drawing/2014/main" id="{EDF397D4-CEE3-0116-86FB-C7B8BFB0212B}"/>
              </a:ext>
            </a:extLst>
          </p:cNvPr>
          <p:cNvSpPr>
            <a:spLocks noGrp="1"/>
          </p:cNvSpPr>
          <p:nvPr>
            <p:ph idx="1"/>
          </p:nvPr>
        </p:nvSpPr>
        <p:spPr>
          <a:xfrm>
            <a:off x="4379976" y="5009083"/>
            <a:ext cx="6976872" cy="1345997"/>
          </a:xfrm>
        </p:spPr>
        <p:txBody>
          <a:bodyPr anchor="ctr">
            <a:normAutofit/>
          </a:bodyPr>
          <a:lstStyle/>
          <a:p>
            <a:pPr marL="0" indent="0">
              <a:buNone/>
            </a:pPr>
            <a:r>
              <a:rPr lang="en-US" sz="2400">
                <a:solidFill>
                  <a:schemeClr val="bg1"/>
                </a:solidFill>
              </a:rPr>
              <a:t>இசையை நேசித்தவர் வானொலியோடு பொழுதைக் கழிக்கின்றார். </a:t>
            </a:r>
          </a:p>
        </p:txBody>
      </p:sp>
    </p:spTree>
    <p:extLst>
      <p:ext uri="{BB962C8B-B14F-4D97-AF65-F5344CB8AC3E}">
        <p14:creationId xmlns:p14="http://schemas.microsoft.com/office/powerpoint/2010/main" val="1963196762"/>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362" name="Picture 2" descr="முதியோர் இல்லம்">
            <a:extLst>
              <a:ext uri="{FF2B5EF4-FFF2-40B4-BE49-F238E27FC236}">
                <a16:creationId xmlns:a16="http://schemas.microsoft.com/office/drawing/2014/main" id="{D63ED4B1-84F1-4E2E-9315-099FBEB958E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745" r="5021" b="-1"/>
          <a:stretch/>
        </p:blipFill>
        <p:spPr bwMode="auto">
          <a:xfrm>
            <a:off x="20" y="431"/>
            <a:ext cx="8115280" cy="6408311"/>
          </a:xfrm>
          <a:prstGeom prst="rect">
            <a:avLst/>
          </a:prstGeom>
          <a:noFill/>
          <a:extLst>
            <a:ext uri="{909E8E84-426E-40DD-AFC4-6F175D3DCCD1}">
              <a14:hiddenFill xmlns:a14="http://schemas.microsoft.com/office/drawing/2010/main">
                <a:solidFill>
                  <a:srgbClr val="FFFFFF"/>
                </a:solidFill>
              </a14:hiddenFill>
            </a:ext>
          </a:extLst>
        </p:spPr>
      </p:pic>
      <p:sp>
        <p:nvSpPr>
          <p:cNvPr id="15366" name="Content Placeholder 15365">
            <a:extLst>
              <a:ext uri="{FF2B5EF4-FFF2-40B4-BE49-F238E27FC236}">
                <a16:creationId xmlns:a16="http://schemas.microsoft.com/office/drawing/2014/main" id="{96A82B03-D4FE-D583-8E7A-BAFD9D2A7D5D}"/>
              </a:ext>
            </a:extLst>
          </p:cNvPr>
          <p:cNvSpPr>
            <a:spLocks noGrp="1"/>
          </p:cNvSpPr>
          <p:nvPr>
            <p:ph idx="1"/>
          </p:nvPr>
        </p:nvSpPr>
        <p:spPr>
          <a:xfrm>
            <a:off x="8574367" y="1032060"/>
            <a:ext cx="2942813" cy="3540265"/>
          </a:xfrm>
        </p:spPr>
        <p:txBody>
          <a:bodyPr>
            <a:normAutofit fontScale="92500" lnSpcReduction="10000"/>
          </a:bodyPr>
          <a:lstStyle/>
          <a:p>
            <a:r>
              <a:rPr lang="en-US" sz="3200"/>
              <a:t>102 வயதை எட்டிய மூதாட்டி</a:t>
            </a:r>
          </a:p>
          <a:p>
            <a:r>
              <a:rPr lang="en-US" sz="3200"/>
              <a:t>இறைநாமம் உச்சரித்து இன்பவீட்டை நேசித்து  வாழ்வாய்க் கொண்டுள்ளார்.</a:t>
            </a:r>
          </a:p>
        </p:txBody>
      </p:sp>
      <p:sp>
        <p:nvSpPr>
          <p:cNvPr id="75" name="Rectangle 74">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822484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392" name="Rectangle 7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A40E32-0038-46A8-A8E3-5663ED026C15}"/>
              </a:ext>
            </a:extLst>
          </p:cNvPr>
          <p:cNvSpPr>
            <a:spLocks noGrp="1"/>
          </p:cNvSpPr>
          <p:nvPr>
            <p:ph type="title"/>
          </p:nvPr>
        </p:nvSpPr>
        <p:spPr>
          <a:xfrm>
            <a:off x="640080" y="325369"/>
            <a:ext cx="4368602" cy="1956841"/>
          </a:xfrm>
        </p:spPr>
        <p:txBody>
          <a:bodyPr anchor="b">
            <a:normAutofit/>
          </a:bodyPr>
          <a:lstStyle/>
          <a:p>
            <a:r>
              <a:rPr lang="en-CA" sz="5400"/>
              <a:t>அந்திமத்தை நோக்கி</a:t>
            </a:r>
          </a:p>
        </p:txBody>
      </p:sp>
      <p:sp>
        <p:nvSpPr>
          <p:cNvPr id="1639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386" name="Picture 2">
            <a:extLst>
              <a:ext uri="{FF2B5EF4-FFF2-40B4-BE49-F238E27FC236}">
                <a16:creationId xmlns:a16="http://schemas.microsoft.com/office/drawing/2014/main" id="{425A366C-5871-4A97-8D1F-D15FC37AD35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518" r="16020" b="1"/>
          <a:stretch/>
        </p:blipFill>
        <p:spPr bwMode="auto">
          <a:xfrm>
            <a:off x="5310177" y="-123815"/>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1D61E6C4-ED19-B5DD-4D5A-188090241FE3}"/>
              </a:ext>
            </a:extLst>
          </p:cNvPr>
          <p:cNvSpPr/>
          <p:nvPr/>
        </p:nvSpPr>
        <p:spPr>
          <a:xfrm>
            <a:off x="150851" y="2623717"/>
            <a:ext cx="5159326" cy="3785652"/>
          </a:xfrm>
          <a:prstGeom prst="rect">
            <a:avLst/>
          </a:prstGeom>
          <a:noFill/>
        </p:spPr>
        <p:txBody>
          <a:bodyPr wrap="square" lIns="91440" tIns="45720" rIns="91440" bIns="45720">
            <a:spAutoFit/>
          </a:bodyPr>
          <a:lstStyle/>
          <a:p>
            <a:pPr algn="ctr"/>
            <a:r>
              <a:rPr lang="en-US" sz="4800" b="1">
                <a:ln w="9525">
                  <a:solidFill>
                    <a:schemeClr val="bg1"/>
                  </a:solidFill>
                  <a:prstDash val="solid"/>
                </a:ln>
                <a:effectLst>
                  <a:outerShdw blurRad="12700" dist="38100" dir="2700000" algn="tl" rotWithShape="0">
                    <a:schemeClr val="bg1">
                      <a:lumMod val="50000"/>
                    </a:schemeClr>
                  </a:outerShdw>
                </a:effectLst>
              </a:rPr>
              <a:t>பிள்ளைகள் வெளிநாட்டில்</a:t>
            </a:r>
          </a:p>
          <a:p>
            <a:pPr algn="ctr"/>
            <a:r>
              <a:rPr lang="en-US" sz="4800" b="1">
                <a:ln w="9525">
                  <a:solidFill>
                    <a:schemeClr val="bg1"/>
                  </a:solidFill>
                  <a:prstDash val="solid"/>
                </a:ln>
                <a:effectLst>
                  <a:outerShdw blurRad="12700" dist="38100" dir="2700000" algn="tl" rotWithShape="0">
                    <a:schemeClr val="bg1">
                      <a:lumMod val="50000"/>
                    </a:schemeClr>
                  </a:outerShdw>
                </a:effectLst>
              </a:rPr>
              <a:t>எப்போ வருவாரோ?</a:t>
            </a:r>
          </a:p>
          <a:p>
            <a:pPr algn="ctr"/>
            <a:r>
              <a:rPr lang="en-US" sz="4800" b="1">
                <a:ln w="9525">
                  <a:solidFill>
                    <a:schemeClr val="bg1"/>
                  </a:solidFill>
                  <a:prstDash val="solid"/>
                </a:ln>
                <a:effectLst>
                  <a:outerShdw blurRad="12700" dist="38100" dir="2700000" algn="tl" rotWithShape="0">
                    <a:schemeClr val="bg1">
                      <a:lumMod val="50000"/>
                    </a:schemeClr>
                  </a:outerShdw>
                </a:effectLst>
              </a:rPr>
              <a:t>முதியோர் இல்லம்  கைகொடுக்கின்றது</a:t>
            </a:r>
          </a:p>
        </p:txBody>
      </p:sp>
    </p:spTree>
    <p:extLst>
      <p:ext uri="{BB962C8B-B14F-4D97-AF65-F5344CB8AC3E}">
        <p14:creationId xmlns:p14="http://schemas.microsoft.com/office/powerpoint/2010/main" val="5446441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C7E44-5553-446D-8EDE-7BFF4BBEB500}"/>
              </a:ext>
            </a:extLst>
          </p:cNvPr>
          <p:cNvSpPr>
            <a:spLocks noGrp="1"/>
          </p:cNvSpPr>
          <p:nvPr>
            <p:ph type="title"/>
          </p:nvPr>
        </p:nvSpPr>
        <p:spPr/>
        <p:txBody>
          <a:bodyPr>
            <a:normAutofit fontScale="90000"/>
          </a:bodyPr>
          <a:lstStyle/>
          <a:p>
            <a:r>
              <a:rPr lang="en-CA"/>
              <a:t>உணவும் உடையும் தந்து ஆதரிக்கும் முதியோர்  இல்லத்திற்கு நாமும் ஏதாவது செய்தால் என்ன? என்று உதவுகின்றார்கள்</a:t>
            </a:r>
          </a:p>
        </p:txBody>
      </p:sp>
      <p:pic>
        <p:nvPicPr>
          <p:cNvPr id="17410" name="Picture 2" descr="முதியோர் இல்லத்தில் மத்திய உளவுத்துறையினர் ஆய்வு||Central Intelligence  Inspectorate -DailyThanthi">
            <a:extLst>
              <a:ext uri="{FF2B5EF4-FFF2-40B4-BE49-F238E27FC236}">
                <a16:creationId xmlns:a16="http://schemas.microsoft.com/office/drawing/2014/main" id="{06B7782F-C460-4BA1-925E-FF3E31AE184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87831" y="1825625"/>
            <a:ext cx="6995403" cy="477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5355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73" name="!!BGRectangle">
            <a:extLst>
              <a:ext uri="{FF2B5EF4-FFF2-40B4-BE49-F238E27FC236}">
                <a16:creationId xmlns:a16="http://schemas.microsoft.com/office/drawing/2014/main" id="{9B76D444-2756-434F-AE61-96D69830C1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E366A6-637F-49BB-AFDE-A3C9A0653E79}"/>
              </a:ext>
            </a:extLst>
          </p:cNvPr>
          <p:cNvSpPr>
            <a:spLocks noGrp="1"/>
          </p:cNvSpPr>
          <p:nvPr>
            <p:ph type="title"/>
          </p:nvPr>
        </p:nvSpPr>
        <p:spPr>
          <a:xfrm>
            <a:off x="841247" y="474146"/>
            <a:ext cx="10515593" cy="567254"/>
          </a:xfrm>
        </p:spPr>
        <p:txBody>
          <a:bodyPr>
            <a:normAutofit fontScale="90000"/>
          </a:bodyPr>
          <a:lstStyle/>
          <a:p>
            <a:endParaRPr lang="en-CA"/>
          </a:p>
        </p:txBody>
      </p:sp>
      <p:sp>
        <p:nvSpPr>
          <p:cNvPr id="75" name="!!Line">
            <a:extLst>
              <a:ext uri="{FF2B5EF4-FFF2-40B4-BE49-F238E27FC236}">
                <a16:creationId xmlns:a16="http://schemas.microsoft.com/office/drawing/2014/main" id="{B0161EF8-C8C6-4F2A-9D5C-49BD28A2B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585216"/>
            <a:ext cx="9144" cy="91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434" name="Picture 2" descr="கொங்குத் தென்றல்: முதியோர் இல்லம்-OLD AGE HOME">
            <a:extLst>
              <a:ext uri="{FF2B5EF4-FFF2-40B4-BE49-F238E27FC236}">
                <a16:creationId xmlns:a16="http://schemas.microsoft.com/office/drawing/2014/main" id="{0EBD90BB-4093-4DE3-9BFD-A7A703FE6CB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420" b="1"/>
          <a:stretch/>
        </p:blipFill>
        <p:spPr bwMode="auto">
          <a:xfrm>
            <a:off x="231816" y="1041401"/>
            <a:ext cx="9801184" cy="5537200"/>
          </a:xfrm>
          <a:prstGeom prst="rect">
            <a:avLst/>
          </a:prstGeom>
          <a:noFill/>
          <a:extLst>
            <a:ext uri="{909E8E84-426E-40DD-AFC4-6F175D3DCCD1}">
              <a14:hiddenFill xmlns:a14="http://schemas.microsoft.com/office/drawing/2010/main">
                <a:solidFill>
                  <a:srgbClr val="FFFFFF"/>
                </a:solidFill>
              </a14:hiddenFill>
            </a:ext>
          </a:extLst>
        </p:spPr>
      </p:pic>
      <p:sp>
        <p:nvSpPr>
          <p:cNvPr id="18438" name="Content Placeholder 18437">
            <a:extLst>
              <a:ext uri="{FF2B5EF4-FFF2-40B4-BE49-F238E27FC236}">
                <a16:creationId xmlns:a16="http://schemas.microsoft.com/office/drawing/2014/main" id="{999595F0-20B3-D7D6-0D6B-90E541467660}"/>
              </a:ext>
            </a:extLst>
          </p:cNvPr>
          <p:cNvSpPr>
            <a:spLocks noGrp="1"/>
          </p:cNvSpPr>
          <p:nvPr>
            <p:ph idx="1"/>
          </p:nvPr>
        </p:nvSpPr>
        <p:spPr>
          <a:xfrm>
            <a:off x="10033000" y="1999578"/>
            <a:ext cx="1323839" cy="4171568"/>
          </a:xfrm>
        </p:spPr>
        <p:txBody>
          <a:bodyPr anchor="ctr">
            <a:normAutofit/>
          </a:bodyPr>
          <a:lstStyle/>
          <a:p>
            <a:endParaRPr lang="en-US" sz="2000"/>
          </a:p>
        </p:txBody>
      </p:sp>
    </p:spTree>
    <p:extLst>
      <p:ext uri="{BB962C8B-B14F-4D97-AF65-F5344CB8AC3E}">
        <p14:creationId xmlns:p14="http://schemas.microsoft.com/office/powerpoint/2010/main" val="362189160"/>
      </p:ext>
    </p:extLst>
  </p:cSld>
  <p:clrMapOvr>
    <a:overrideClrMapping bg1="dk1" tx1="lt1" bg2="dk2" tx2="lt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2" name="Rectangle 136">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9" name="Rectangle 138">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Rectangle 140">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3" name="Freeform: Shape 142">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8D917F7F-3A79-468C-B6F3-A7CAC1D2DF49}"/>
              </a:ext>
            </a:extLst>
          </p:cNvPr>
          <p:cNvSpPr>
            <a:spLocks noGrp="1"/>
          </p:cNvSpPr>
          <p:nvPr>
            <p:ph type="title"/>
          </p:nvPr>
        </p:nvSpPr>
        <p:spPr>
          <a:xfrm>
            <a:off x="99848" y="173739"/>
            <a:ext cx="3838907" cy="3071906"/>
          </a:xfrm>
        </p:spPr>
        <p:txBody>
          <a:bodyPr vert="horz" lIns="91440" tIns="45720" rIns="91440" bIns="45720" rtlCol="0" anchor="t">
            <a:normAutofit/>
          </a:bodyPr>
          <a:lstStyle/>
          <a:p>
            <a:r>
              <a:rPr lang="en-US" sz="2800" kern="1200">
                <a:solidFill>
                  <a:srgbClr val="FFFFFF"/>
                </a:solidFill>
                <a:latin typeface="+mj-lt"/>
                <a:ea typeface="+mj-ea"/>
                <a:cs typeface="+mj-cs"/>
              </a:rPr>
              <a:t>கீரிமலையில் – சிவபூமி முதியோர் இல்லம்</a:t>
            </a:r>
            <a:br>
              <a:rPr lang="en-US" sz="2800" kern="1200">
                <a:solidFill>
                  <a:srgbClr val="FFFFFF"/>
                </a:solidFill>
                <a:latin typeface="+mj-lt"/>
                <a:ea typeface="+mj-ea"/>
                <a:cs typeface="+mj-cs"/>
              </a:rPr>
            </a:br>
            <a:br>
              <a:rPr lang="en-US" sz="2800" kern="1200">
                <a:solidFill>
                  <a:srgbClr val="FFFFFF"/>
                </a:solidFill>
                <a:latin typeface="+mj-lt"/>
                <a:ea typeface="+mj-ea"/>
                <a:cs typeface="+mj-cs"/>
              </a:rPr>
            </a:br>
            <a:r>
              <a:rPr lang="en-US" sz="2800" kern="1200">
                <a:solidFill>
                  <a:srgbClr val="FFFFFF"/>
                </a:solidFill>
                <a:latin typeface="+mj-lt"/>
                <a:ea typeface="+mj-ea"/>
                <a:cs typeface="+mj-cs"/>
              </a:rPr>
              <a:t>முதியோருக்கு உணவும் உடையும  நல்கி ஆதரிக்கின்றனர்.</a:t>
            </a:r>
          </a:p>
        </p:txBody>
      </p:sp>
      <p:pic>
        <p:nvPicPr>
          <p:cNvPr id="1026" name="Picture 2">
            <a:extLst>
              <a:ext uri="{FF2B5EF4-FFF2-40B4-BE49-F238E27FC236}">
                <a16:creationId xmlns:a16="http://schemas.microsoft.com/office/drawing/2014/main" id="{FE67D23C-A436-4F3B-9762-96A487BCBE4C}"/>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5021" b="4574"/>
          <a:stretch/>
        </p:blipFill>
        <p:spPr bwMode="auto">
          <a:xfrm>
            <a:off x="4502428" y="1003833"/>
            <a:ext cx="7225748" cy="4850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3531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முதியோர் இல்லம் திறந்து வைப்பு! - உதயன் | UTHAYAN">
            <a:extLst>
              <a:ext uri="{FF2B5EF4-FFF2-40B4-BE49-F238E27FC236}">
                <a16:creationId xmlns:a16="http://schemas.microsoft.com/office/drawing/2014/main" id="{46B1C20B-D3BC-4D7A-8DEB-25B2B1D1D6AA}"/>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5163" b="14567"/>
          <a:stretch/>
        </p:blipFill>
        <p:spPr bwMode="auto">
          <a:xfrm>
            <a:off x="457200" y="457200"/>
            <a:ext cx="11277600" cy="594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35785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Ariyalur, Ariyalur : அரியலூர்: உலக முதியோர் தினத்தை முன்னிட்டு ஓய்வுபெற்ற  அலுவலர் சங்கம் சார்பில் ராவுத்தன்பட்டிலுள்ள சாந்தம் முதியோர் ...">
            <a:extLst>
              <a:ext uri="{FF2B5EF4-FFF2-40B4-BE49-F238E27FC236}">
                <a16:creationId xmlns:a16="http://schemas.microsoft.com/office/drawing/2014/main" id="{AD7A8932-0691-4285-B092-7B2D72A8B2D5}"/>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4610"/>
          <a:stretch/>
        </p:blipFill>
        <p:spPr bwMode="auto">
          <a:xfrm>
            <a:off x="457200" y="457200"/>
            <a:ext cx="11277600" cy="594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11316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F50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D7DEA1-F6AD-47F6-8C3C-80B2490E94D6}"/>
              </a:ext>
            </a:extLst>
          </p:cNvPr>
          <p:cNvSpPr>
            <a:spLocks noGrp="1"/>
          </p:cNvSpPr>
          <p:nvPr>
            <p:ph type="title"/>
          </p:nvPr>
        </p:nvSpPr>
        <p:spPr>
          <a:xfrm>
            <a:off x="9093496" y="618681"/>
            <a:ext cx="2613872" cy="4794567"/>
          </a:xfrm>
        </p:spPr>
        <p:txBody>
          <a:bodyPr vert="horz" lIns="91440" tIns="45720" rIns="91440" bIns="45720" rtlCol="0" anchor="ctr">
            <a:normAutofit/>
          </a:bodyPr>
          <a:lstStyle/>
          <a:p>
            <a:endParaRPr lang="en-US" sz="3600">
              <a:solidFill>
                <a:srgbClr val="FFFFFF"/>
              </a:solidFill>
            </a:endParaRPr>
          </a:p>
        </p:txBody>
      </p:sp>
      <p:sp>
        <p:nvSpPr>
          <p:cNvPr id="73"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HHAA செயல் திட்டம்:... - Helping Hands Association Australia">
            <a:extLst>
              <a:ext uri="{FF2B5EF4-FFF2-40B4-BE49-F238E27FC236}">
                <a16:creationId xmlns:a16="http://schemas.microsoft.com/office/drawing/2014/main" id="{4C14F88E-DA92-4F57-B27F-F530E09E502D}"/>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2882" r="5501"/>
          <a:stretch/>
        </p:blipFill>
        <p:spPr bwMode="auto">
          <a:xfrm>
            <a:off x="976251" y="942538"/>
            <a:ext cx="7163222" cy="4808332"/>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5363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0E893E7-5CB2-46FE-B9A0-1B9FEBE9687A}"/>
              </a:ext>
            </a:extLst>
          </p:cNvPr>
          <p:cNvSpPr>
            <a:spLocks noGrp="1"/>
          </p:cNvSpPr>
          <p:nvPr>
            <p:ph type="title"/>
          </p:nvPr>
        </p:nvSpPr>
        <p:spPr>
          <a:xfrm>
            <a:off x="8240111" y="489507"/>
            <a:ext cx="3494690" cy="1655483"/>
          </a:xfrm>
        </p:spPr>
        <p:txBody>
          <a:bodyPr anchor="b">
            <a:normAutofit/>
          </a:bodyPr>
          <a:lstStyle/>
          <a:p>
            <a:r>
              <a:rPr lang="en-CA" sz="2400"/>
              <a:t>வதிரி-கரவெட்டியில் </a:t>
            </a:r>
            <a:br>
              <a:rPr lang="en-CA" sz="2400"/>
            </a:br>
            <a:r>
              <a:rPr lang="en-CA" sz="2400"/>
              <a:t>1969ல் ஆரம்பிக்கப்பட்டது</a:t>
            </a:r>
          </a:p>
        </p:txBody>
      </p:sp>
      <p:pic>
        <p:nvPicPr>
          <p:cNvPr id="5122" name="Picture 2">
            <a:extLst>
              <a:ext uri="{FF2B5EF4-FFF2-40B4-BE49-F238E27FC236}">
                <a16:creationId xmlns:a16="http://schemas.microsoft.com/office/drawing/2014/main" id="{68D607B9-8982-4B70-BBBF-C845DB8D820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022"/>
          <a:stretch/>
        </p:blipFill>
        <p:spPr bwMode="auto">
          <a:xfrm>
            <a:off x="20" y="431"/>
            <a:ext cx="8115280" cy="6408311"/>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26F381FE-46F8-45EC-8D57-78E551849E11}"/>
              </a:ext>
            </a:extLst>
          </p:cNvPr>
          <p:cNvSpPr>
            <a:spLocks noGrp="1"/>
          </p:cNvSpPr>
          <p:nvPr>
            <p:ph idx="1"/>
          </p:nvPr>
        </p:nvSpPr>
        <p:spPr>
          <a:xfrm>
            <a:off x="8643193" y="2418408"/>
            <a:ext cx="2942813" cy="3540265"/>
          </a:xfrm>
        </p:spPr>
        <p:txBody>
          <a:bodyPr>
            <a:normAutofit/>
          </a:bodyPr>
          <a:lstStyle/>
          <a:p>
            <a:r>
              <a:rPr lang="en-CA" sz="2000"/>
              <a:t>பெண்கள் 35, ஆண்கள் 16</a:t>
            </a:r>
          </a:p>
        </p:txBody>
      </p:sp>
      <p:sp>
        <p:nvSpPr>
          <p:cNvPr id="73" name="Rectangle 72">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5331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94D9D6E-FC6E-4C48-8714-27DD7E7A76B8}"/>
              </a:ext>
            </a:extLst>
          </p:cNvPr>
          <p:cNvSpPr>
            <a:spLocks noGrp="1"/>
          </p:cNvSpPr>
          <p:nvPr>
            <p:ph type="title"/>
          </p:nvPr>
        </p:nvSpPr>
        <p:spPr>
          <a:xfrm>
            <a:off x="8643193" y="489507"/>
            <a:ext cx="3091607" cy="1655483"/>
          </a:xfrm>
        </p:spPr>
        <p:txBody>
          <a:bodyPr anchor="b">
            <a:normAutofit/>
          </a:bodyPr>
          <a:lstStyle/>
          <a:p>
            <a:r>
              <a:rPr lang="en-CA" sz="2800"/>
              <a:t>புத்தூர் மெதடிஸ்த முதியோர் இல்லம்</a:t>
            </a:r>
          </a:p>
        </p:txBody>
      </p:sp>
      <p:pic>
        <p:nvPicPr>
          <p:cNvPr id="9218" name="Picture 2" descr="No photo description available.">
            <a:extLst>
              <a:ext uri="{FF2B5EF4-FFF2-40B4-BE49-F238E27FC236}">
                <a16:creationId xmlns:a16="http://schemas.microsoft.com/office/drawing/2014/main" id="{6AD3B365-44D8-45AA-AB69-97A4FF66C35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350" r="6416" b="-1"/>
          <a:stretch/>
        </p:blipFill>
        <p:spPr bwMode="auto">
          <a:xfrm>
            <a:off x="20" y="431"/>
            <a:ext cx="8115280" cy="6408311"/>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7056FDDF-2FFB-4C2E-AB5B-CD5CB1B769D3}"/>
              </a:ext>
            </a:extLst>
          </p:cNvPr>
          <p:cNvSpPr>
            <a:spLocks noGrp="1"/>
          </p:cNvSpPr>
          <p:nvPr>
            <p:ph idx="1"/>
          </p:nvPr>
        </p:nvSpPr>
        <p:spPr>
          <a:xfrm>
            <a:off x="8643193" y="2418408"/>
            <a:ext cx="2942813" cy="3540265"/>
          </a:xfrm>
        </p:spPr>
        <p:txBody>
          <a:bodyPr>
            <a:normAutofit/>
          </a:bodyPr>
          <a:lstStyle/>
          <a:p>
            <a:endParaRPr lang="en-CA" sz="2000"/>
          </a:p>
        </p:txBody>
      </p:sp>
      <p:sp>
        <p:nvSpPr>
          <p:cNvPr id="73" name="Rectangle 72">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611117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381A31-A5B6-4C53-ACE4-AA1A6B8D8DDE}"/>
              </a:ext>
            </a:extLst>
          </p:cNvPr>
          <p:cNvSpPr>
            <a:spLocks noGrp="1"/>
          </p:cNvSpPr>
          <p:nvPr>
            <p:ph type="title"/>
          </p:nvPr>
        </p:nvSpPr>
        <p:spPr>
          <a:xfrm>
            <a:off x="8643193" y="489507"/>
            <a:ext cx="3091607" cy="1655483"/>
          </a:xfrm>
        </p:spPr>
        <p:txBody>
          <a:bodyPr anchor="b">
            <a:normAutofit/>
          </a:bodyPr>
          <a:lstStyle/>
          <a:p>
            <a:r>
              <a:rPr lang="en-CA" sz="3400"/>
              <a:t>மாந்தை கிழக்கு- முதியோர் இல்லம்</a:t>
            </a:r>
          </a:p>
        </p:txBody>
      </p:sp>
      <p:pic>
        <p:nvPicPr>
          <p:cNvPr id="3076" name="Picture 4" descr="No photo description available.">
            <a:extLst>
              <a:ext uri="{FF2B5EF4-FFF2-40B4-BE49-F238E27FC236}">
                <a16:creationId xmlns:a16="http://schemas.microsoft.com/office/drawing/2014/main" id="{C0475706-681A-4AB1-92E1-3EE2D6033FF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022"/>
          <a:stretch/>
        </p:blipFill>
        <p:spPr bwMode="auto">
          <a:xfrm>
            <a:off x="20" y="431"/>
            <a:ext cx="8115280" cy="6408311"/>
          </a:xfrm>
          <a:prstGeom prst="rect">
            <a:avLst/>
          </a:prstGeom>
          <a:noFill/>
          <a:extLst>
            <a:ext uri="{909E8E84-426E-40DD-AFC4-6F175D3DCCD1}">
              <a14:hiddenFill xmlns:a14="http://schemas.microsoft.com/office/drawing/2010/main">
                <a:solidFill>
                  <a:srgbClr val="FFFFFF"/>
                </a:solidFill>
              </a14:hiddenFill>
            </a:ext>
          </a:extLst>
        </p:spPr>
      </p:pic>
      <p:sp>
        <p:nvSpPr>
          <p:cNvPr id="3080" name="Content Placeholder 3079">
            <a:extLst>
              <a:ext uri="{FF2B5EF4-FFF2-40B4-BE49-F238E27FC236}">
                <a16:creationId xmlns:a16="http://schemas.microsoft.com/office/drawing/2014/main" id="{84ED3B58-3353-492F-123A-EEAB78401BBE}"/>
              </a:ext>
            </a:extLst>
          </p:cNvPr>
          <p:cNvSpPr>
            <a:spLocks noGrp="1"/>
          </p:cNvSpPr>
          <p:nvPr>
            <p:ph idx="1"/>
          </p:nvPr>
        </p:nvSpPr>
        <p:spPr>
          <a:xfrm>
            <a:off x="8643193" y="2418408"/>
            <a:ext cx="2942813" cy="3540265"/>
          </a:xfrm>
        </p:spPr>
        <p:txBody>
          <a:bodyPr>
            <a:normAutofit/>
          </a:bodyPr>
          <a:lstStyle/>
          <a:p>
            <a:endParaRPr lang="en-US" sz="2000"/>
          </a:p>
        </p:txBody>
      </p:sp>
      <p:sp>
        <p:nvSpPr>
          <p:cNvPr id="77" name="Rectangle 76">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268967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87F4F1C-8D3D-4EC1-B72D-A0470A5A0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D1E3DD61-64DB-46AD-B249-E273CD86B05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296011"/>
            <a:ext cx="12192000" cy="3561989"/>
            <a:chOff x="0" y="3296011"/>
            <a:chExt cx="12192000" cy="3561989"/>
          </a:xfrm>
          <a:effectLst>
            <a:outerShdw blurRad="254000" dist="152400" dir="16200000" rotWithShape="0">
              <a:prstClr val="black">
                <a:alpha val="10000"/>
              </a:prstClr>
            </a:outerShdw>
          </a:effectLst>
        </p:grpSpPr>
        <p:grpSp>
          <p:nvGrpSpPr>
            <p:cNvPr id="10" name="Group 9">
              <a:extLst>
                <a:ext uri="{FF2B5EF4-FFF2-40B4-BE49-F238E27FC236}">
                  <a16:creationId xmlns:a16="http://schemas.microsoft.com/office/drawing/2014/main" id="{0D7053D3-590A-4E94-B092-C96EAF744C3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3681702"/>
              <a:ext cx="12192000" cy="3176298"/>
              <a:chOff x="0" y="3681702"/>
              <a:chExt cx="12192000" cy="3176298"/>
            </a:xfrm>
          </p:grpSpPr>
          <p:sp>
            <p:nvSpPr>
              <p:cNvPr id="14" name="Freeform: Shape 13">
                <a:extLst>
                  <a:ext uri="{FF2B5EF4-FFF2-40B4-BE49-F238E27FC236}">
                    <a16:creationId xmlns:a16="http://schemas.microsoft.com/office/drawing/2014/main" id="{2EB67199-6FF0-4DED-89D1-BAEA95F9F5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A0BEEB-C008-4150-A935-C6AAF537DA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1" name="Group 10">
              <a:extLst>
                <a:ext uri="{FF2B5EF4-FFF2-40B4-BE49-F238E27FC236}">
                  <a16:creationId xmlns:a16="http://schemas.microsoft.com/office/drawing/2014/main" id="{05148B0F-801C-45A1-80C1-EEC25A22A7C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44" y="3296011"/>
              <a:ext cx="12191456" cy="2849975"/>
              <a:chOff x="544" y="3296011"/>
              <a:chExt cx="12191456" cy="2849975"/>
            </a:xfrm>
          </p:grpSpPr>
          <p:sp>
            <p:nvSpPr>
              <p:cNvPr id="12" name="Freeform: Shape 11">
                <a:extLst>
                  <a:ext uri="{FF2B5EF4-FFF2-40B4-BE49-F238E27FC236}">
                    <a16:creationId xmlns:a16="http://schemas.microsoft.com/office/drawing/2014/main" id="{E7715ED9-C8CE-4651-82AA-1C4B5F14A0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B911230A-EF3B-4760-9087-E4FBE05BD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a:blip r:embed="rId2">
                  <a:alphaModFix amt="57000"/>
                </a:blip>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sp>
        <p:nvSpPr>
          <p:cNvPr id="2" name="Title 1">
            <a:extLst>
              <a:ext uri="{FF2B5EF4-FFF2-40B4-BE49-F238E27FC236}">
                <a16:creationId xmlns:a16="http://schemas.microsoft.com/office/drawing/2014/main" id="{3E466F85-D375-4F73-AD02-6DE5D23D8618}"/>
              </a:ext>
            </a:extLst>
          </p:cNvPr>
          <p:cNvSpPr>
            <a:spLocks noGrp="1"/>
          </p:cNvSpPr>
          <p:nvPr>
            <p:ph type="title"/>
          </p:nvPr>
        </p:nvSpPr>
        <p:spPr>
          <a:xfrm>
            <a:off x="838199" y="1120676"/>
            <a:ext cx="7021513" cy="2308324"/>
          </a:xfrm>
        </p:spPr>
        <p:txBody>
          <a:bodyPr vert="horz" lIns="91440" tIns="45720" rIns="91440" bIns="45720" rtlCol="0" anchor="b">
            <a:normAutofit/>
          </a:bodyPr>
          <a:lstStyle/>
          <a:p>
            <a:r>
              <a:rPr lang="en-US" sz="4000" kern="1200">
                <a:solidFill>
                  <a:schemeClr val="bg1"/>
                </a:solidFill>
                <a:latin typeface="+mj-lt"/>
                <a:ea typeface="+mj-ea"/>
                <a:cs typeface="+mj-cs"/>
              </a:rPr>
              <a:t>கொழும்புத்துறை புனித சூசையப்பர் முதியோர் இல்லம்</a:t>
            </a:r>
            <a:br>
              <a:rPr lang="en-US" sz="4000" kern="1200">
                <a:solidFill>
                  <a:schemeClr val="bg1"/>
                </a:solidFill>
                <a:latin typeface="+mj-lt"/>
                <a:ea typeface="+mj-ea"/>
                <a:cs typeface="+mj-cs"/>
              </a:rPr>
            </a:br>
            <a:endParaRPr lang="en-US" sz="4000" kern="1200">
              <a:solidFill>
                <a:schemeClr val="bg1"/>
              </a:solidFill>
              <a:latin typeface="+mj-lt"/>
              <a:ea typeface="+mj-ea"/>
              <a:cs typeface="+mj-cs"/>
            </a:endParaRPr>
          </a:p>
        </p:txBody>
      </p:sp>
    </p:spTree>
    <p:extLst>
      <p:ext uri="{BB962C8B-B14F-4D97-AF65-F5344CB8AC3E}">
        <p14:creationId xmlns:p14="http://schemas.microsoft.com/office/powerpoint/2010/main" val="26537224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5" name="Slide Background Fill">
            <a:extLst>
              <a:ext uri="{FF2B5EF4-FFF2-40B4-BE49-F238E27FC236}">
                <a16:creationId xmlns:a16="http://schemas.microsoft.com/office/drawing/2014/main" id="{C7D023E4-8DE1-436E-9847-ED6A4B4B0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963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7" name="Color Cover">
            <a:extLst>
              <a:ext uri="{FF2B5EF4-FFF2-40B4-BE49-F238E27FC236}">
                <a16:creationId xmlns:a16="http://schemas.microsoft.com/office/drawing/2014/main" id="{8B2B1708-8CE4-4A20-94F5-55118AE2C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4119"/>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9" name="Group 138">
            <a:extLst>
              <a:ext uri="{FF2B5EF4-FFF2-40B4-BE49-F238E27FC236}">
                <a16:creationId xmlns:a16="http://schemas.microsoft.com/office/drawing/2014/main" id="{5D095D3E-C464-41D5-87FA-07742698A72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952" cy="6858000"/>
            <a:chOff x="651279" y="598259"/>
            <a:chExt cx="10889442" cy="5680742"/>
          </a:xfrm>
        </p:grpSpPr>
        <p:sp>
          <p:nvSpPr>
            <p:cNvPr id="140" name="Color">
              <a:extLst>
                <a:ext uri="{FF2B5EF4-FFF2-40B4-BE49-F238E27FC236}">
                  <a16:creationId xmlns:a16="http://schemas.microsoft.com/office/drawing/2014/main" id="{7722DCE9-76F1-42AC-AC0A-487CFB0873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1" name="Color">
              <a:extLst>
                <a:ext uri="{FF2B5EF4-FFF2-40B4-BE49-F238E27FC236}">
                  <a16:creationId xmlns:a16="http://schemas.microsoft.com/office/drawing/2014/main" id="{B29A5FA1-D0E7-448B-AB7D-032F01D5BF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43" name="Color">
            <a:extLst>
              <a:ext uri="{FF2B5EF4-FFF2-40B4-BE49-F238E27FC236}">
                <a16:creationId xmlns:a16="http://schemas.microsoft.com/office/drawing/2014/main" id="{C58F402F-FDB5-409B-8818-B6FCE06E57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2804" y="598259"/>
            <a:ext cx="10889442" cy="5680742"/>
          </a:xfrm>
          <a:prstGeom prst="rect">
            <a:avLst/>
          </a:prstGeom>
          <a:solidFill>
            <a:srgbClr val="9B83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266" name="Picture 2" descr="May be an image of one or more people, people standing and outdoors">
            <a:extLst>
              <a:ext uri="{FF2B5EF4-FFF2-40B4-BE49-F238E27FC236}">
                <a16:creationId xmlns:a16="http://schemas.microsoft.com/office/drawing/2014/main" id="{2EBFC514-5812-47B6-951E-27C8F5C163B1}"/>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10499"/>
          <a:stretch/>
        </p:blipFill>
        <p:spPr bwMode="auto">
          <a:xfrm>
            <a:off x="4747307" y="1171036"/>
            <a:ext cx="6711526" cy="4505162"/>
          </a:xfrm>
          <a:prstGeom prst="rect">
            <a:avLst/>
          </a:prstGeom>
          <a:noFill/>
          <a:extLst>
            <a:ext uri="{909E8E84-426E-40DD-AFC4-6F175D3DCCD1}">
              <a14:hiddenFill xmlns:a14="http://schemas.microsoft.com/office/drawing/2010/main">
                <a:solidFill>
                  <a:srgbClr val="FFFFFF"/>
                </a:solidFill>
              </a14:hiddenFill>
            </a:ext>
          </a:extLst>
        </p:spPr>
      </p:pic>
      <p:grpSp>
        <p:nvGrpSpPr>
          <p:cNvPr id="145" name="Group 144">
            <a:extLst>
              <a:ext uri="{FF2B5EF4-FFF2-40B4-BE49-F238E27FC236}">
                <a16:creationId xmlns:a16="http://schemas.microsoft.com/office/drawing/2014/main" id="{E27AF472-EAE3-4572-AB69-B92BD10DBC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46" name="Freeform: Shape 145">
              <a:extLst>
                <a:ext uri="{FF2B5EF4-FFF2-40B4-BE49-F238E27FC236}">
                  <a16:creationId xmlns:a16="http://schemas.microsoft.com/office/drawing/2014/main" id="{BF4DB9D2-6215-420C-874C-82EADF8C6C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47" name="Freeform: Shape 146">
              <a:extLst>
                <a:ext uri="{FF2B5EF4-FFF2-40B4-BE49-F238E27FC236}">
                  <a16:creationId xmlns:a16="http://schemas.microsoft.com/office/drawing/2014/main" id="{1F003139-C97C-44FA-B139-32E4DFDCE9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48" name="Freeform: Shape 147">
              <a:extLst>
                <a:ext uri="{FF2B5EF4-FFF2-40B4-BE49-F238E27FC236}">
                  <a16:creationId xmlns:a16="http://schemas.microsoft.com/office/drawing/2014/main" id="{5CE4DD6E-8CEA-45EE-B630-DBC22144D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49" name="Freeform: Shape 148">
              <a:extLst>
                <a:ext uri="{FF2B5EF4-FFF2-40B4-BE49-F238E27FC236}">
                  <a16:creationId xmlns:a16="http://schemas.microsoft.com/office/drawing/2014/main" id="{A4372F7F-AA3C-470B-AA61-7C35B7722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50" name="Freeform: Shape 149">
              <a:extLst>
                <a:ext uri="{FF2B5EF4-FFF2-40B4-BE49-F238E27FC236}">
                  <a16:creationId xmlns:a16="http://schemas.microsoft.com/office/drawing/2014/main" id="{34B605BF-D199-43DD-9328-E99F2ADFC6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51" name="Freeform: Shape 150">
              <a:extLst>
                <a:ext uri="{FF2B5EF4-FFF2-40B4-BE49-F238E27FC236}">
                  <a16:creationId xmlns:a16="http://schemas.microsoft.com/office/drawing/2014/main" id="{E5D42A77-7336-4A35-8922-8098A16AA2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52" name="Freeform: Shape 151">
              <a:extLst>
                <a:ext uri="{FF2B5EF4-FFF2-40B4-BE49-F238E27FC236}">
                  <a16:creationId xmlns:a16="http://schemas.microsoft.com/office/drawing/2014/main" id="{7401EE7D-B85D-4C10-AB8C-71884EFB11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DC64B793-8888-41B8-8456-3D899D2BCDAE}"/>
              </a:ext>
            </a:extLst>
          </p:cNvPr>
          <p:cNvSpPr>
            <a:spLocks noGrp="1"/>
          </p:cNvSpPr>
          <p:nvPr>
            <p:ph type="title"/>
          </p:nvPr>
        </p:nvSpPr>
        <p:spPr>
          <a:xfrm>
            <a:off x="1012644" y="842332"/>
            <a:ext cx="3585114" cy="2782056"/>
          </a:xfrm>
        </p:spPr>
        <p:txBody>
          <a:bodyPr vert="horz" lIns="91440" tIns="45720" rIns="91440" bIns="45720" rtlCol="0" anchor="b">
            <a:normAutofit/>
          </a:bodyPr>
          <a:lstStyle/>
          <a:p>
            <a:r>
              <a:rPr lang="en-US" sz="4800" kern="1200">
                <a:latin typeface="+mj-lt"/>
                <a:ea typeface="+mj-ea"/>
                <a:cs typeface="+mj-cs"/>
              </a:rPr>
              <a:t>சிவன் முதியோர் இல்லம் வவுனியா</a:t>
            </a:r>
          </a:p>
        </p:txBody>
      </p:sp>
    </p:spTree>
    <p:extLst>
      <p:ext uri="{BB962C8B-B14F-4D97-AF65-F5344CB8AC3E}">
        <p14:creationId xmlns:p14="http://schemas.microsoft.com/office/powerpoint/2010/main" val="16875402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290" name="Picture 2" descr="அர்த்தமுள்ள உறவை ஏற்படுத்திய ”நமக்காக நாம்” அமைப்பு! | எரிமலை">
            <a:extLst>
              <a:ext uri="{FF2B5EF4-FFF2-40B4-BE49-F238E27FC236}">
                <a16:creationId xmlns:a16="http://schemas.microsoft.com/office/drawing/2014/main" id="{528FA766-8983-42F7-B0CD-9E6FED6E841D}"/>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6725" r="21453" b="23005"/>
          <a:stretch/>
        </p:blipFill>
        <p:spPr bwMode="auto">
          <a:xfrm>
            <a:off x="904874" y="252475"/>
            <a:ext cx="10829925" cy="63526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16558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F70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09161B-E5D7-4FBF-8459-C2C05ED92982}"/>
              </a:ext>
            </a:extLst>
          </p:cNvPr>
          <p:cNvSpPr>
            <a:spLocks noGrp="1"/>
          </p:cNvSpPr>
          <p:nvPr>
            <p:ph type="title"/>
          </p:nvPr>
        </p:nvSpPr>
        <p:spPr>
          <a:xfrm>
            <a:off x="9115724" y="618681"/>
            <a:ext cx="2591644" cy="5361705"/>
          </a:xfrm>
        </p:spPr>
        <p:txBody>
          <a:bodyPr vert="horz" lIns="91440" tIns="45720" rIns="91440" bIns="45720" rtlCol="0" anchor="ctr">
            <a:normAutofit/>
          </a:bodyPr>
          <a:lstStyle/>
          <a:p>
            <a:r>
              <a:rPr lang="en-US" sz="3600">
                <a:solidFill>
                  <a:srgbClr val="FFFFFF"/>
                </a:solidFill>
              </a:rPr>
              <a:t>நிறைவோடு உணவளித்து உளம் குளிர வைக்கும் முதியோர் இல்லம்</a:t>
            </a:r>
          </a:p>
        </p:txBody>
      </p:sp>
      <p:sp>
        <p:nvSpPr>
          <p:cNvPr id="73"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314" name="Picture 2" descr="தீவகத்தைச் சேர்ந்த, செல்வன் மு. மயூரன் அவர்களின் திருமண விழாவை முன்னிட்டு,  நான்கு இடங்களில் சிறப்புணவு வழங்கிய நிகழ்வு-படங்கள் இணைப்பு ...">
            <a:extLst>
              <a:ext uri="{FF2B5EF4-FFF2-40B4-BE49-F238E27FC236}">
                <a16:creationId xmlns:a16="http://schemas.microsoft.com/office/drawing/2014/main" id="{1A703C66-4876-4904-ABE3-DD7D53FADA43}"/>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864"/>
          <a:stretch/>
        </p:blipFill>
        <p:spPr bwMode="auto">
          <a:xfrm>
            <a:off x="976251" y="942538"/>
            <a:ext cx="7163222" cy="4808332"/>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15226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மட்டக்களப்பு திருகோணமலை வீதி முதியோர் இல்லத்தில் சிறுவர் மற்றும் முதியோர்  தின நிகழ்வுகள். | TAMIL NETWORK தமிழ் நெட்வேர்க்">
            <a:extLst>
              <a:ext uri="{FF2B5EF4-FFF2-40B4-BE49-F238E27FC236}">
                <a16:creationId xmlns:a16="http://schemas.microsoft.com/office/drawing/2014/main" id="{2968DFBA-59F1-4987-B3C2-DFFF44DC2B12}"/>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2434" b="3923"/>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71" name="Rectangle 7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B0164E-8D0B-4427-B53D-7CB8B5CF9A31}"/>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a:solidFill>
                  <a:schemeClr val="tx1">
                    <a:lumMod val="85000"/>
                    <a:lumOff val="15000"/>
                  </a:schemeClr>
                </a:solidFill>
              </a:rPr>
              <a:t>Lettle sister’s </a:t>
            </a:r>
          </a:p>
        </p:txBody>
      </p:sp>
      <p:cxnSp>
        <p:nvCxnSpPr>
          <p:cNvPr id="73" name="Straight Connector 7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19585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74" name="Picture 2">
            <a:extLst>
              <a:ext uri="{FF2B5EF4-FFF2-40B4-BE49-F238E27FC236}">
                <a16:creationId xmlns:a16="http://schemas.microsoft.com/office/drawing/2014/main" id="{2F5DB7D4-DF77-48A6-AAC2-38D58C8E6972}"/>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5501" b="87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33372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667ED-7B6A-47D2-BEA1-84F48EC59E1E}"/>
              </a:ext>
            </a:extLst>
          </p:cNvPr>
          <p:cNvSpPr>
            <a:spLocks noGrp="1"/>
          </p:cNvSpPr>
          <p:nvPr>
            <p:ph type="title"/>
          </p:nvPr>
        </p:nvSpPr>
        <p:spPr>
          <a:xfrm>
            <a:off x="838200" y="365126"/>
            <a:ext cx="10515600" cy="761546"/>
          </a:xfrm>
        </p:spPr>
        <p:txBody>
          <a:bodyPr/>
          <a:lstStyle/>
          <a:p>
            <a:r>
              <a:rPr lang="en-CA"/>
              <a:t>இலங்கையில் முதியோர்</a:t>
            </a:r>
          </a:p>
        </p:txBody>
      </p:sp>
      <p:sp>
        <p:nvSpPr>
          <p:cNvPr id="3" name="Content Placeholder 2">
            <a:extLst>
              <a:ext uri="{FF2B5EF4-FFF2-40B4-BE49-F238E27FC236}">
                <a16:creationId xmlns:a16="http://schemas.microsoft.com/office/drawing/2014/main" id="{D2F5C727-56B9-4BD9-A5D0-630A76E9552D}"/>
              </a:ext>
            </a:extLst>
          </p:cNvPr>
          <p:cNvSpPr>
            <a:spLocks noGrp="1"/>
          </p:cNvSpPr>
          <p:nvPr>
            <p:ph idx="1"/>
          </p:nvPr>
        </p:nvSpPr>
        <p:spPr>
          <a:xfrm>
            <a:off x="838200" y="1126672"/>
            <a:ext cx="10515600" cy="5366202"/>
          </a:xfrm>
        </p:spPr>
        <p:txBody>
          <a:bodyPr>
            <a:normAutofit/>
          </a:bodyPr>
          <a:lstStyle/>
          <a:p>
            <a:r>
              <a:rPr lang="en-CA"/>
              <a:t>2011 இல் 250 முதியோர் இல்லங்கள் காணப்பட்டன</a:t>
            </a:r>
          </a:p>
          <a:p>
            <a:r>
              <a:rPr lang="en-CA"/>
              <a:t>1.9 மில்லியன் முதியோர்கள் காணப்பட்டனர் 60 வயதிற்கு மேற்பட்டவர்கள். 10 விழுக்காடு மொத்தச் சனத்தொகையில்</a:t>
            </a:r>
          </a:p>
          <a:p>
            <a:r>
              <a:rPr lang="en-CA"/>
              <a:t>வாழ்க்கை நீடிப்பு </a:t>
            </a:r>
          </a:p>
          <a:p>
            <a:r>
              <a:rPr lang="en-CA"/>
              <a:t>1946ல் 43 வயது</a:t>
            </a:r>
          </a:p>
          <a:p>
            <a:r>
              <a:rPr lang="en-CA"/>
              <a:t>1998ல் 60 வயது  ஆண் 70, பெண் 76 வயது</a:t>
            </a:r>
          </a:p>
          <a:p>
            <a:r>
              <a:rPr lang="en-CA"/>
              <a:t>1986ல் 150 பிச்சைச்சம்பளம் இது முழுவதும் பேரப்பிள்ளைகளுக்க இனிப்பு வாங்கச் செலவிடப்பட்டது. </a:t>
            </a:r>
          </a:p>
          <a:p>
            <a:r>
              <a:rPr lang="en-CA"/>
              <a:t>1986. முதியோரைப் பார்வையிட ஒருவருக்கு 250. அரசாங்கத்தால் வழங்கப்பட்டது. சமூகசேவைகள் அமைச்சின்கீழ் </a:t>
            </a:r>
          </a:p>
          <a:p>
            <a:endParaRPr lang="en-CA"/>
          </a:p>
          <a:p>
            <a:endParaRPr lang="en-CA"/>
          </a:p>
        </p:txBody>
      </p:sp>
    </p:spTree>
    <p:extLst>
      <p:ext uri="{BB962C8B-B14F-4D97-AF65-F5344CB8AC3E}">
        <p14:creationId xmlns:p14="http://schemas.microsoft.com/office/powerpoint/2010/main" val="25357770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B8F30DE-8534-42A8-BEB3-270B35864690}"/>
              </a:ext>
            </a:extLst>
          </p:cNvPr>
          <p:cNvSpPr>
            <a:spLocks noGrp="1"/>
          </p:cNvSpPr>
          <p:nvPr>
            <p:ph idx="1"/>
          </p:nvPr>
        </p:nvSpPr>
        <p:spPr/>
        <p:txBody>
          <a:bodyPr/>
          <a:lstStyle/>
          <a:p>
            <a:r>
              <a:rPr lang="en-CA"/>
              <a:t>2012ல் அரசின்  உதவு தொகை 1,000 ஆக அதிகரிக்கப்பட்டது. இலங்கையின் அனைத்து இடங்களிலும் உள்ள முதியோர்களைக் கவனிப்பதற்கான நிலையங்களுக்கு சமூகசேவை அமைப்பினால் வளங்கப்படும் உதவுதொகையை வைத்தும் நாட்டில் உள்ள கொடையாளிகளிடமிருந்தும் வெளிநாட்டவரிடமிருந்தும் இந்த உதவு தொகைகளைப் பெறுவதால் முதியோரைப் பராமரிக்க முடிகின்றது.</a:t>
            </a:r>
          </a:p>
        </p:txBody>
      </p:sp>
    </p:spTree>
    <p:extLst>
      <p:ext uri="{BB962C8B-B14F-4D97-AF65-F5344CB8AC3E}">
        <p14:creationId xmlns:p14="http://schemas.microsoft.com/office/powerpoint/2010/main" val="1985640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050" name="Picture 2">
            <a:extLst>
              <a:ext uri="{FF2B5EF4-FFF2-40B4-BE49-F238E27FC236}">
                <a16:creationId xmlns:a16="http://schemas.microsoft.com/office/drawing/2014/main" id="{519B9955-1F86-496D-82F0-727DDDEF4F89}"/>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9478" b="5536"/>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3B3F78B5-6B13-BC44-5F4B-9A9C31A98434}"/>
              </a:ext>
            </a:extLst>
          </p:cNvPr>
          <p:cNvSpPr/>
          <p:nvPr/>
        </p:nvSpPr>
        <p:spPr>
          <a:xfrm>
            <a:off x="114301" y="-80665"/>
            <a:ext cx="11249024" cy="1754326"/>
          </a:xfrm>
          <a:prstGeom prst="rect">
            <a:avLst/>
          </a:prstGeom>
          <a:noFill/>
        </p:spPr>
        <p:txBody>
          <a:bodyPr wrap="square" lIns="91440" tIns="45720" rIns="91440" bIns="45720">
            <a:spAutoFit/>
          </a:bodyPr>
          <a:lstStyle/>
          <a:p>
            <a:pPr algn="ctr"/>
            <a:r>
              <a:rPr lang="en-US" sz="5400" b="1" spc="50">
                <a:ln w="9525" cmpd="sng">
                  <a:solidFill>
                    <a:schemeClr val="accent1"/>
                  </a:solidFill>
                  <a:prstDash val="solid"/>
                </a:ln>
                <a:solidFill>
                  <a:srgbClr val="70AD47">
                    <a:tint val="1000"/>
                  </a:srgbClr>
                </a:solidFill>
                <a:effectLst>
                  <a:glow rad="38100">
                    <a:schemeClr val="accent1">
                      <a:alpha val="40000"/>
                    </a:schemeClr>
                  </a:glow>
                </a:effectLst>
              </a:rPr>
              <a:t>கோவிட் காலத்தில் உதவிகள் பொது இடங்களில் வைத்து வளங்கப்பட்டன</a:t>
            </a:r>
            <a:endParaRPr lang="en-US" sz="5400" b="1" cap="none" spc="5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9549040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7A89BA-D649-48CE-A186-974C34DA04B8}"/>
              </a:ext>
            </a:extLst>
          </p:cNvPr>
          <p:cNvSpPr>
            <a:spLocks noGrp="1"/>
          </p:cNvSpPr>
          <p:nvPr>
            <p:ph idx="1"/>
          </p:nvPr>
        </p:nvSpPr>
        <p:spPr>
          <a:xfrm>
            <a:off x="790575" y="501649"/>
            <a:ext cx="11268075" cy="6213475"/>
          </a:xfrm>
        </p:spPr>
        <p:txBody>
          <a:bodyPr>
            <a:normAutofit fontScale="40000" lnSpcReduction="20000"/>
          </a:bodyPr>
          <a:lstStyle/>
          <a:p>
            <a:pPr marL="0" indent="0" algn="l">
              <a:buNone/>
            </a:pPr>
            <a:r>
              <a:rPr lang="en-CA" sz="6700" b="0" i="0">
                <a:solidFill>
                  <a:srgbClr val="3E474C"/>
                </a:solidFill>
                <a:effectLst/>
                <a:latin typeface="Mukta Malar"/>
              </a:rPr>
              <a:t>முதியோருக்கு உதவும் நிலையங்கள்</a:t>
            </a:r>
          </a:p>
          <a:p>
            <a:pPr marL="0" indent="0" algn="l">
              <a:buNone/>
            </a:pPr>
            <a:endParaRPr lang="en-CA" b="0" i="0">
              <a:solidFill>
                <a:srgbClr val="3E474C"/>
              </a:solidFill>
              <a:effectLst/>
              <a:latin typeface="Mukta Malar"/>
            </a:endParaRPr>
          </a:p>
          <a:p>
            <a:pPr marL="0" indent="0" algn="l">
              <a:buNone/>
            </a:pPr>
            <a:r>
              <a:rPr lang="ta-IN" sz="5600" b="0" i="0">
                <a:solidFill>
                  <a:srgbClr val="3E474C"/>
                </a:solidFill>
                <a:effectLst/>
                <a:latin typeface="Mukta Malar"/>
              </a:rPr>
              <a:t>கிளிநொச்சி</a:t>
            </a:r>
            <a:br>
              <a:rPr lang="ta-IN" sz="5600" b="0" i="0">
                <a:solidFill>
                  <a:srgbClr val="3E474C"/>
                </a:solidFill>
                <a:effectLst/>
                <a:latin typeface="Mukta Malar"/>
              </a:rPr>
            </a:br>
            <a:r>
              <a:rPr lang="ta-IN" sz="5600" b="0" i="0">
                <a:solidFill>
                  <a:srgbClr val="3E474C"/>
                </a:solidFill>
                <a:effectLst/>
                <a:latin typeface="Mukta Malar"/>
              </a:rPr>
              <a:t>1. யோகர் சுவாமிகள் முதியோர் இல்லம்</a:t>
            </a:r>
            <a:endParaRPr lang="en-CA" sz="5600" b="0" i="0">
              <a:solidFill>
                <a:srgbClr val="3E474C"/>
              </a:solidFill>
              <a:effectLst/>
              <a:latin typeface="Mukta Malar"/>
            </a:endParaRPr>
          </a:p>
          <a:p>
            <a:pPr marL="0" indent="0" algn="l">
              <a:buNone/>
            </a:pPr>
            <a:endParaRPr lang="ta-IN" sz="5600" b="0" i="0">
              <a:solidFill>
                <a:srgbClr val="3E474C"/>
              </a:solidFill>
              <a:effectLst/>
              <a:latin typeface="Mukta Malar"/>
            </a:endParaRPr>
          </a:p>
          <a:p>
            <a:pPr algn="l"/>
            <a:r>
              <a:rPr lang="ta-IN" sz="5600" b="0" i="0">
                <a:solidFill>
                  <a:srgbClr val="3E474C"/>
                </a:solidFill>
                <a:effectLst/>
                <a:latin typeface="Mukta Malar"/>
              </a:rPr>
              <a:t>வவுனியா</a:t>
            </a:r>
            <a:br>
              <a:rPr lang="ta-IN" sz="5600" b="0" i="0">
                <a:solidFill>
                  <a:srgbClr val="3E474C"/>
                </a:solidFill>
                <a:effectLst/>
                <a:latin typeface="Mukta Malar"/>
              </a:rPr>
            </a:br>
            <a:r>
              <a:rPr lang="ta-IN" sz="5600" b="0" i="0">
                <a:solidFill>
                  <a:srgbClr val="3E474C"/>
                </a:solidFill>
                <a:effectLst/>
                <a:latin typeface="Mukta Malar"/>
              </a:rPr>
              <a:t>2. சிவன் முதியோர் இல்லம்</a:t>
            </a:r>
            <a:endParaRPr lang="en-CA" sz="5600" b="0" i="0">
              <a:solidFill>
                <a:srgbClr val="3E474C"/>
              </a:solidFill>
              <a:effectLst/>
              <a:latin typeface="Mukta Malar"/>
            </a:endParaRPr>
          </a:p>
          <a:p>
            <a:pPr algn="l"/>
            <a:endParaRPr lang="ta-IN" sz="5600" b="0" i="0">
              <a:solidFill>
                <a:srgbClr val="3E474C"/>
              </a:solidFill>
              <a:effectLst/>
              <a:latin typeface="Mukta Malar"/>
            </a:endParaRPr>
          </a:p>
          <a:p>
            <a:pPr algn="l"/>
            <a:r>
              <a:rPr lang="ta-IN" sz="5600" b="0" i="0">
                <a:solidFill>
                  <a:srgbClr val="3E474C"/>
                </a:solidFill>
                <a:effectLst/>
                <a:latin typeface="Mukta Malar"/>
              </a:rPr>
              <a:t>மட்டக்களப்பு</a:t>
            </a:r>
            <a:endParaRPr lang="en-CA" sz="5600" b="0" i="0">
              <a:solidFill>
                <a:srgbClr val="3E474C"/>
              </a:solidFill>
              <a:effectLst/>
              <a:latin typeface="Mukta Malar"/>
            </a:endParaRPr>
          </a:p>
          <a:p>
            <a:pPr algn="l"/>
            <a:br>
              <a:rPr lang="ta-IN" sz="5600" b="0" i="0">
                <a:solidFill>
                  <a:srgbClr val="3E474C"/>
                </a:solidFill>
                <a:effectLst/>
                <a:latin typeface="Mukta Malar"/>
              </a:rPr>
            </a:br>
            <a:r>
              <a:rPr lang="ta-IN" sz="5600" b="0" i="0">
                <a:solidFill>
                  <a:srgbClr val="3E474C"/>
                </a:solidFill>
                <a:effectLst/>
                <a:latin typeface="Mukta Malar"/>
              </a:rPr>
              <a:t>3. களுவாஞ்சிக்குடி - நந்தவனம் முதியோர் இல்லம்</a:t>
            </a:r>
            <a:endParaRPr lang="en-CA" sz="5600" b="0" i="0">
              <a:solidFill>
                <a:srgbClr val="3E474C"/>
              </a:solidFill>
              <a:effectLst/>
              <a:latin typeface="Mukta Malar"/>
            </a:endParaRPr>
          </a:p>
          <a:p>
            <a:pPr algn="l"/>
            <a:br>
              <a:rPr lang="ta-IN" sz="5600" b="0" i="0">
                <a:solidFill>
                  <a:srgbClr val="3E474C"/>
                </a:solidFill>
                <a:effectLst/>
                <a:latin typeface="Mukta Malar"/>
              </a:rPr>
            </a:br>
            <a:r>
              <a:rPr lang="ta-IN" sz="5600" b="0" i="0">
                <a:solidFill>
                  <a:srgbClr val="3E474C"/>
                </a:solidFill>
                <a:effectLst/>
                <a:latin typeface="Mukta Malar"/>
              </a:rPr>
              <a:t>4. கல்லடி - விபுலானந்தா முதியோர் இல்லம்</a:t>
            </a:r>
            <a:endParaRPr lang="en-CA" sz="5600" b="0" i="0">
              <a:solidFill>
                <a:srgbClr val="3E474C"/>
              </a:solidFill>
              <a:effectLst/>
              <a:latin typeface="Mukta Malar"/>
            </a:endParaRPr>
          </a:p>
          <a:p>
            <a:pPr algn="l"/>
            <a:br>
              <a:rPr lang="ta-IN" sz="5600" b="0" i="0">
                <a:solidFill>
                  <a:srgbClr val="3E474C"/>
                </a:solidFill>
                <a:effectLst/>
                <a:latin typeface="Mukta Malar"/>
              </a:rPr>
            </a:br>
            <a:r>
              <a:rPr lang="ta-IN" sz="5600" b="0" i="0">
                <a:solidFill>
                  <a:srgbClr val="3E474C"/>
                </a:solidFill>
                <a:effectLst/>
                <a:latin typeface="Mukta Malar"/>
              </a:rPr>
              <a:t>5. காத்தான்குடி முதியோர் இல்லம்</a:t>
            </a:r>
            <a:endParaRPr lang="en-CA" sz="5600" b="0" i="0">
              <a:solidFill>
                <a:srgbClr val="3E474C"/>
              </a:solidFill>
              <a:effectLst/>
              <a:latin typeface="Mukta Malar"/>
            </a:endParaRPr>
          </a:p>
          <a:p>
            <a:pPr algn="l"/>
            <a:endParaRPr lang="ta-IN" sz="5600" b="0" i="0">
              <a:solidFill>
                <a:srgbClr val="3E474C"/>
              </a:solidFill>
              <a:effectLst/>
              <a:latin typeface="Mukta Malar"/>
            </a:endParaRPr>
          </a:p>
          <a:p>
            <a:pPr algn="l"/>
            <a:r>
              <a:rPr lang="ta-IN" sz="5600" b="0" i="0">
                <a:solidFill>
                  <a:srgbClr val="3E474C"/>
                </a:solidFill>
                <a:effectLst/>
                <a:latin typeface="Mukta Malar"/>
              </a:rPr>
              <a:t>திருகோணமலை</a:t>
            </a:r>
            <a:endParaRPr lang="en-CA" sz="5600" b="0" i="0">
              <a:solidFill>
                <a:srgbClr val="3E474C"/>
              </a:solidFill>
              <a:effectLst/>
              <a:latin typeface="Mukta Malar"/>
            </a:endParaRPr>
          </a:p>
          <a:p>
            <a:pPr marL="0" indent="0" algn="l">
              <a:buNone/>
            </a:pPr>
            <a:br>
              <a:rPr lang="ta-IN" sz="5600" b="0" i="0">
                <a:solidFill>
                  <a:srgbClr val="3E474C"/>
                </a:solidFill>
                <a:effectLst/>
                <a:latin typeface="Mukta Malar"/>
              </a:rPr>
            </a:br>
            <a:r>
              <a:rPr lang="ta-IN" sz="5600" b="0" i="0">
                <a:solidFill>
                  <a:srgbClr val="3E474C"/>
                </a:solidFill>
                <a:effectLst/>
                <a:latin typeface="Mukta Malar"/>
              </a:rPr>
              <a:t>6. சென்யோசப் முதியோர் இல்லம்</a:t>
            </a:r>
          </a:p>
          <a:p>
            <a:endParaRPr lang="en-CA"/>
          </a:p>
        </p:txBody>
      </p:sp>
    </p:spTree>
    <p:extLst>
      <p:ext uri="{BB962C8B-B14F-4D97-AF65-F5344CB8AC3E}">
        <p14:creationId xmlns:p14="http://schemas.microsoft.com/office/powerpoint/2010/main" val="11306731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849</TotalTime>
  <Words>808</Words>
  <Application>Microsoft Office PowerPoint</Application>
  <PresentationFormat>Widescreen</PresentationFormat>
  <Paragraphs>96</Paragraphs>
  <Slides>49</Slides>
  <Notes>0</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49</vt:i4>
      </vt:variant>
    </vt:vector>
  </HeadingPairs>
  <TitlesOfParts>
    <vt:vector size="64" baseType="lpstr">
      <vt:lpstr>Meiryo</vt:lpstr>
      <vt:lpstr>Arial</vt:lpstr>
      <vt:lpstr>Calibri</vt:lpstr>
      <vt:lpstr>Calibri Light</vt:lpstr>
      <vt:lpstr>Cambria</vt:lpstr>
      <vt:lpstr>Impact</vt:lpstr>
      <vt:lpstr>Mukta Malar</vt:lpstr>
      <vt:lpstr>Noto Sans</vt:lpstr>
      <vt:lpstr>Open Sans</vt:lpstr>
      <vt:lpstr>Oswald</vt:lpstr>
      <vt:lpstr>Times New Roman</vt:lpstr>
      <vt:lpstr>Tw Cen MT</vt:lpstr>
      <vt:lpstr>var(--body-font-family)</vt:lpstr>
      <vt:lpstr>Vijaya</vt:lpstr>
      <vt:lpstr>Office Theme</vt:lpstr>
      <vt:lpstr>Tamil Seniors  முது தமிழர்</vt:lpstr>
      <vt:lpstr>Who  are the Seniors?  முதியோர் யார்?</vt:lpstr>
      <vt:lpstr>முதியோர் எதிர்நோக்கும் பிரச்சினைகள்</vt:lpstr>
      <vt:lpstr>முதுமைக் கணிப்பு</vt:lpstr>
      <vt:lpstr>PowerPoint Presentation</vt:lpstr>
      <vt:lpstr>PowerPoint Presentation</vt:lpstr>
      <vt:lpstr>நீண்டகாலம் வாழுவது எப்படி?</vt:lpstr>
      <vt:lpstr>நீண்ட ஆயுளைக் கெடுக்கும் பழக்க பழக்கங்கள்</vt:lpstr>
      <vt:lpstr>கனடாவில் முதியோர் தொகை</vt:lpstr>
      <vt:lpstr>Probability of Labor Force Participation of Older Adults in Sri Lanka            </vt:lpstr>
      <vt:lpstr>PowerPoint Presentation</vt:lpstr>
      <vt:lpstr>சிவபூமி முதியோர் இல்லம். </vt:lpstr>
      <vt:lpstr>PowerPoint Presentation</vt:lpstr>
      <vt:lpstr>PowerPoint Presentation</vt:lpstr>
      <vt:lpstr>PowerPoint Presentation</vt:lpstr>
      <vt:lpstr>PowerPoint Presentation</vt:lpstr>
      <vt:lpstr>PowerPoint Presentation</vt:lpstr>
      <vt:lpstr>தமிழர் பிரதேசத்தில் தொடரும் அவலம் ...6 பிள்ளைகள் இருந்தும் அனாதரவான 70 வயது முதியவர்! – கிளிநொச்சி முதியோர் காப்பகத்தில் சரணடைந்தார்.</vt:lpstr>
      <vt:lpstr>PowerPoint Presentation</vt:lpstr>
      <vt:lpstr>புனித சூசையப்பர் முதியோர் இல்லம்</vt:lpstr>
      <vt:lpstr>புனித சூசையப்பர் முதியோர் இல்லம்</vt:lpstr>
      <vt:lpstr>PowerPoint Presentation</vt:lpstr>
      <vt:lpstr>PowerPoint Presentation</vt:lpstr>
      <vt:lpstr>முதியோர் இல்லத்தில் இறுதிக்  காலத்தைக் கழிக்கும் முதியவர் ஒருவர். தான் நலமாகவும் மனநிறைவாகவும் இருப்பதாகக் குறப்பிடுகின்றார்</vt:lpstr>
      <vt:lpstr>PowerPoint Presentation</vt:lpstr>
      <vt:lpstr>PowerPoint Presentation</vt:lpstr>
      <vt:lpstr>அன்புடன் பரிமாறும் பண்பினால் இன்புடன் இயைந்து வாழ்கின்றோம். இனிய இல்லமாக மிளிர்கின்றது.</vt:lpstr>
      <vt:lpstr>PowerPoint Presentation</vt:lpstr>
      <vt:lpstr>PowerPoint Presentation</vt:lpstr>
      <vt:lpstr>அந்திமத்தை நோக்கி</vt:lpstr>
      <vt:lpstr>உணவும் உடையும் தந்து ஆதரிக்கும் முதியோர்  இல்லத்திற்கு நாமும் ஏதாவது செய்தால் என்ன? என்று உதவுகின்றார்கள்</vt:lpstr>
      <vt:lpstr>PowerPoint Presentation</vt:lpstr>
      <vt:lpstr>கீரிமலையில் – சிவபூமி முதியோர் இல்லம்  முதியோருக்கு உணவும் உடையும  நல்கி ஆதரிக்கின்றனர்.</vt:lpstr>
      <vt:lpstr>PowerPoint Presentation</vt:lpstr>
      <vt:lpstr>PowerPoint Presentation</vt:lpstr>
      <vt:lpstr>PowerPoint Presentation</vt:lpstr>
      <vt:lpstr>வதிரி-கரவெட்டியில்  1969ல் ஆரம்பிக்கப்பட்டது</vt:lpstr>
      <vt:lpstr>புத்தூர் மெதடிஸ்த முதியோர் இல்லம்</vt:lpstr>
      <vt:lpstr>மாந்தை கிழக்கு- முதியோர் இல்லம்</vt:lpstr>
      <vt:lpstr>கொழும்புத்துறை புனித சூசையப்பர் முதியோர் இல்லம் </vt:lpstr>
      <vt:lpstr>சிவன் முதியோர் இல்லம் வவுனியா</vt:lpstr>
      <vt:lpstr>PowerPoint Presentation</vt:lpstr>
      <vt:lpstr>நிறைவோடு உணவளித்து உளம் குளிர வைக்கும் முதியோர் இல்லம்</vt:lpstr>
      <vt:lpstr>Lettle sister’s </vt:lpstr>
      <vt:lpstr>PowerPoint Presentation</vt:lpstr>
      <vt:lpstr>இலங்கையில் முதியோர்</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Sivapalu Thangarajah</dc:creator>
  <cp:lastModifiedBy>Sivapalu Thangarajah</cp:lastModifiedBy>
  <cp:revision>15</cp:revision>
  <dcterms:created xsi:type="dcterms:W3CDTF">2022-01-24T22:19:24Z</dcterms:created>
  <dcterms:modified xsi:type="dcterms:W3CDTF">2024-04-15T18:28:54Z</dcterms:modified>
</cp:coreProperties>
</file>